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34" r:id="rId3"/>
    <p:sldId id="332" r:id="rId4"/>
    <p:sldId id="269" r:id="rId5"/>
    <p:sldId id="364" r:id="rId6"/>
    <p:sldId id="362" r:id="rId7"/>
    <p:sldId id="365" r:id="rId8"/>
    <p:sldId id="338" r:id="rId9"/>
    <p:sldId id="363"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9" r:id="rId28"/>
    <p:sldId id="360" r:id="rId29"/>
    <p:sldId id="293" r:id="rId3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7" autoAdjust="0"/>
    <p:restoredTop sz="82708" autoAdjust="0"/>
  </p:normalViewPr>
  <p:slideViewPr>
    <p:cSldViewPr snapToGrid="0">
      <p:cViewPr varScale="1">
        <p:scale>
          <a:sx n="63" d="100"/>
          <a:sy n="63" d="100"/>
        </p:scale>
        <p:origin x="640" y="40"/>
      </p:cViewPr>
      <p:guideLst/>
    </p:cSldViewPr>
  </p:slideViewPr>
  <p:notesTextViewPr>
    <p:cViewPr>
      <p:scale>
        <a:sx n="1" d="1"/>
        <a:sy n="1" d="1"/>
      </p:scale>
      <p:origin x="0" y="0"/>
    </p:cViewPr>
  </p:notesTextViewPr>
  <p:sorterViewPr>
    <p:cViewPr>
      <p:scale>
        <a:sx n="3597" d="5000"/>
        <a:sy n="3597" d="50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hyperlink" Target="https://www.youtube.com/watch?v=uXFUl0KcIkA" TargetMode="External"/><Relationship Id="rId13" Type="http://schemas.openxmlformats.org/officeDocument/2006/relationships/image" Target="../media/image13.png"/><Relationship Id="rId3" Type="http://schemas.openxmlformats.org/officeDocument/2006/relationships/hyperlink" Target="https://www.youtube.com/watch?v=RJjT--hbbhc" TargetMode="External"/><Relationship Id="rId7" Type="http://schemas.openxmlformats.org/officeDocument/2006/relationships/hyperlink" Target="https://www.youtube.com/watch?v=UkBnwPqaIjA" TargetMode="External"/><Relationship Id="rId12" Type="http://schemas.openxmlformats.org/officeDocument/2006/relationships/image" Target="../media/image12.png"/><Relationship Id="rId2" Type="http://schemas.openxmlformats.org/officeDocument/2006/relationships/hyperlink" Target="http://wikispaces.com/" TargetMode="External"/><Relationship Id="rId1" Type="http://schemas.openxmlformats.org/officeDocument/2006/relationships/hyperlink" Target="http://en.linoit.com/" TargetMode="External"/><Relationship Id="rId6" Type="http://schemas.openxmlformats.org/officeDocument/2006/relationships/hyperlink" Target="http://padlet.com/" TargetMode="External"/><Relationship Id="rId11" Type="http://schemas.openxmlformats.org/officeDocument/2006/relationships/image" Target="../media/image11.png"/><Relationship Id="rId5" Type="http://schemas.openxmlformats.org/officeDocument/2006/relationships/hyperlink" Target="http://www.edcanvas.com/" TargetMode="External"/><Relationship Id="rId10" Type="http://schemas.openxmlformats.org/officeDocument/2006/relationships/image" Target="../media/image10.png"/><Relationship Id="rId4" Type="http://schemas.openxmlformats.org/officeDocument/2006/relationships/hyperlink" Target="https://www.youtube.com/watch?v=m3SIsMKbVG8" TargetMode="External"/><Relationship Id="rId9" Type="http://schemas.openxmlformats.org/officeDocument/2006/relationships/hyperlink" Target="https://www.youtube.com/watch?v=UFW-A-2-sM4" TargetMode="External"/><Relationship Id="rId14"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youtube.com/watch?v=UFW-A-2-sM4" TargetMode="External"/><Relationship Id="rId3" Type="http://schemas.openxmlformats.org/officeDocument/2006/relationships/hyperlink" Target="https://www.youtube.com/watch?v=m3SIsMKbVG8" TargetMode="External"/><Relationship Id="rId7" Type="http://schemas.openxmlformats.org/officeDocument/2006/relationships/hyperlink" Target="https://www.youtube.com/watch?v=RJjT--hbbhc" TargetMode="External"/><Relationship Id="rId12" Type="http://schemas.openxmlformats.org/officeDocument/2006/relationships/hyperlink" Target="https://www.youtube.com/watch?v=uXFUl0KcIkA" TargetMode="External"/><Relationship Id="rId2" Type="http://schemas.openxmlformats.org/officeDocument/2006/relationships/image" Target="../media/image10.png"/><Relationship Id="rId1" Type="http://schemas.openxmlformats.org/officeDocument/2006/relationships/hyperlink" Target="http://en.linoit.com/" TargetMode="External"/><Relationship Id="rId6" Type="http://schemas.openxmlformats.org/officeDocument/2006/relationships/hyperlink" Target="http://wikispaces.com/" TargetMode="External"/><Relationship Id="rId11"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hyperlink" Target="https://www.youtube.com/watch?v=UkBnwPqaIjA" TargetMode="External"/><Relationship Id="rId4" Type="http://schemas.openxmlformats.org/officeDocument/2006/relationships/hyperlink" Target="http://www.edcanvas.com/" TargetMode="External"/><Relationship Id="rId9" Type="http://schemas.openxmlformats.org/officeDocument/2006/relationships/hyperlink" Target="http://padlet.com/" TargetMode="External"/><Relationship Id="rId1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7560B-3A3E-40D5-B65E-E4B7A0B0E76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lt-LT"/>
        </a:p>
      </dgm:t>
    </dgm:pt>
    <dgm:pt modelId="{A3D056F8-E86E-4B34-B47B-8AEAD7F9B3DF}">
      <dgm:prSet phldrT="[Tekstas]"/>
      <dgm:spPr/>
      <dgm:t>
        <a:bodyPr/>
        <a:lstStyle/>
        <a:p>
          <a:r>
            <a:rPr lang="lt-LT" dirty="0">
              <a:latin typeface="Times New Roman" panose="02020603050405020304" pitchFamily="18" charset="0"/>
              <a:cs typeface="Times New Roman" panose="02020603050405020304" pitchFamily="18" charset="0"/>
            </a:rPr>
            <a:t>Lino</a:t>
          </a:r>
        </a:p>
        <a:p>
          <a:r>
            <a:rPr lang="lt-LT" dirty="0">
              <a:latin typeface="Times New Roman" panose="02020603050405020304" pitchFamily="18" charset="0"/>
              <a:cs typeface="Times New Roman" panose="02020603050405020304" pitchFamily="18" charset="0"/>
              <a:hlinkClick xmlns:r="http://schemas.openxmlformats.org/officeDocument/2006/relationships" r:id="rId1"/>
            </a:rPr>
            <a:t>http://en.linoit.com</a:t>
          </a:r>
          <a:r>
            <a:rPr lang="en-US"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endParaRPr lang="lt-LT" dirty="0">
            <a:latin typeface="Times New Roman" panose="02020603050405020304" pitchFamily="18" charset="0"/>
            <a:cs typeface="Times New Roman" panose="02020603050405020304" pitchFamily="18" charset="0"/>
          </a:endParaRPr>
        </a:p>
      </dgm:t>
    </dgm:pt>
    <dgm:pt modelId="{613819B3-CDB2-4C0D-8F4D-E19E440B0DD4}" type="parTrans" cxnId="{CC1D01FD-FDDA-42EE-AB12-EBD313F3A029}">
      <dgm:prSet/>
      <dgm:spPr/>
      <dgm:t>
        <a:bodyPr/>
        <a:lstStyle/>
        <a:p>
          <a:endParaRPr lang="lt-LT"/>
        </a:p>
      </dgm:t>
    </dgm:pt>
    <dgm:pt modelId="{A4D26DF1-8D46-4B24-AF69-485C01E6197D}" type="sibTrans" cxnId="{CC1D01FD-FDDA-42EE-AB12-EBD313F3A029}">
      <dgm:prSet/>
      <dgm:spPr/>
      <dgm:t>
        <a:bodyPr/>
        <a:lstStyle/>
        <a:p>
          <a:endParaRPr lang="lt-LT"/>
        </a:p>
      </dgm:t>
    </dgm:pt>
    <dgm:pt modelId="{F9E3DCBC-7C14-4E77-8B6B-EFA534E88D95}">
      <dgm:prSet phldrT="[Tekstas]"/>
      <dgm:spPr/>
      <dgm:t>
        <a:bodyPr/>
        <a:lstStyle/>
        <a:p>
          <a:pPr defTabSz="800100">
            <a:lnSpc>
              <a:spcPct val="90000"/>
            </a:lnSpc>
            <a:spcBef>
              <a:spcPct val="0"/>
            </a:spcBef>
            <a:spcAft>
              <a:spcPct val="35000"/>
            </a:spcAft>
          </a:pPr>
          <a:r>
            <a:rPr lang="lt-LT" dirty="0">
              <a:latin typeface="Times New Roman" panose="02020603050405020304" pitchFamily="18" charset="0"/>
              <a:cs typeface="Times New Roman" panose="02020603050405020304" pitchFamily="18" charset="0"/>
            </a:rPr>
            <a:t>Wikispace</a:t>
          </a:r>
        </a:p>
        <a:p>
          <a:pPr marL="0" marR="0" indent="0" defTabSz="914400" eaLnBrk="1" fontAlgn="auto" latinLnBrk="0" hangingPunct="1">
            <a:lnSpc>
              <a:spcPct val="100000"/>
            </a:lnSpc>
            <a:spcBef>
              <a:spcPts val="0"/>
            </a:spcBef>
            <a:spcAft>
              <a:spcPts val="0"/>
            </a:spcAft>
            <a:buClrTx/>
            <a:buSzTx/>
            <a:buFontTx/>
            <a:buNone/>
            <a:tabLst/>
            <a:defRPr/>
          </a:pPr>
          <a:r>
            <a:rPr lang="en-US" u="sng" dirty="0">
              <a:latin typeface="Times New Roman" panose="02020603050405020304" pitchFamily="18" charset="0"/>
              <a:cs typeface="Times New Roman" panose="02020603050405020304" pitchFamily="18" charset="0"/>
              <a:hlinkClick xmlns:r="http://schemas.openxmlformats.org/officeDocument/2006/relationships" r:id="rId2"/>
            </a:rPr>
            <a:t>http://wikispaces.com</a:t>
          </a:r>
          <a:endParaRPr lang="en-US" u="sng" dirty="0">
            <a:latin typeface="Times New Roman" panose="02020603050405020304" pitchFamily="18" charset="0"/>
            <a:cs typeface="Times New Roman" panose="02020603050405020304"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en-GB" b="0" i="0" dirty="0">
              <a:latin typeface="Times New Roman" panose="02020603050405020304" pitchFamily="18" charset="0"/>
              <a:cs typeface="Times New Roman" panose="02020603050405020304" pitchFamily="18" charset="0"/>
              <a:hlinkClick xmlns:r="http://schemas.openxmlformats.org/officeDocument/2006/relationships" r:id="rId3"/>
            </a:rPr>
            <a:t>How to easily use </a:t>
          </a:r>
          <a:r>
            <a:rPr lang="en-GB" b="0" i="0" dirty="0" err="1">
              <a:latin typeface="Times New Roman" panose="02020603050405020304" pitchFamily="18" charset="0"/>
              <a:cs typeface="Times New Roman" panose="02020603050405020304" pitchFamily="18" charset="0"/>
              <a:hlinkClick xmlns:r="http://schemas.openxmlformats.org/officeDocument/2006/relationships" r:id="rId3"/>
            </a:rPr>
            <a:t>Wikispaces</a:t>
          </a:r>
          <a:r>
            <a:rPr lang="en-GB" b="0" i="0" dirty="0">
              <a:latin typeface="Times New Roman" panose="02020603050405020304" pitchFamily="18" charset="0"/>
              <a:cs typeface="Times New Roman" panose="02020603050405020304" pitchFamily="18" charset="0"/>
              <a:hlinkClick xmlns:r="http://schemas.openxmlformats.org/officeDocument/2006/relationships" r:id="rId3"/>
            </a:rPr>
            <a:t> for education</a:t>
          </a:r>
          <a:endParaRPr lang="lt-LT" dirty="0">
            <a:latin typeface="Times New Roman" panose="02020603050405020304" pitchFamily="18" charset="0"/>
            <a:cs typeface="Times New Roman" panose="02020603050405020304" pitchFamily="18" charset="0"/>
          </a:endParaRPr>
        </a:p>
      </dgm:t>
    </dgm:pt>
    <dgm:pt modelId="{DEC22CCE-DE97-40FB-9894-2DB0CD27431F}" type="parTrans" cxnId="{A2EE90A7-2422-4BBB-BC49-EF606B25F228}">
      <dgm:prSet/>
      <dgm:spPr/>
      <dgm:t>
        <a:bodyPr/>
        <a:lstStyle/>
        <a:p>
          <a:endParaRPr lang="lt-LT"/>
        </a:p>
      </dgm:t>
    </dgm:pt>
    <dgm:pt modelId="{C90AC345-27A1-4EC9-8953-AF6FB074D571}" type="sibTrans" cxnId="{A2EE90A7-2422-4BBB-BC49-EF606B25F228}">
      <dgm:prSet/>
      <dgm:spPr/>
      <dgm:t>
        <a:bodyPr/>
        <a:lstStyle/>
        <a:p>
          <a:endParaRPr lang="lt-LT"/>
        </a:p>
      </dgm:t>
    </dgm:pt>
    <dgm:pt modelId="{B102B4CA-A5DF-4C15-A78F-81C7A6A91414}">
      <dgm:prSet phldrT="[Tekstas]"/>
      <dgm:spPr/>
      <dgm:t>
        <a:bodyPr/>
        <a:lstStyle/>
        <a:p>
          <a:r>
            <a:rPr lang="en-US" dirty="0">
              <a:latin typeface="Times New Roman" panose="02020603050405020304" pitchFamily="18" charset="0"/>
              <a:cs typeface="Times New Roman" panose="02020603050405020304" pitchFamily="18" charset="0"/>
              <a:hlinkClick xmlns:r="http://schemas.openxmlformats.org/officeDocument/2006/relationships" r:id="rId4"/>
            </a:rPr>
            <a:t>TesTeach </a:t>
          </a:r>
          <a:endParaRPr lang="lt-LT"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hlinkClick xmlns:r="http://schemas.openxmlformats.org/officeDocument/2006/relationships" r:id="rId5"/>
            </a:rPr>
            <a:t>https://www.tes.com/lessons/</a:t>
          </a:r>
          <a:endParaRPr lang="lt-LT" dirty="0">
            <a:latin typeface="Times New Roman" panose="02020603050405020304" pitchFamily="18" charset="0"/>
            <a:cs typeface="Times New Roman" panose="02020603050405020304" pitchFamily="18" charset="0"/>
          </a:endParaRPr>
        </a:p>
      </dgm:t>
    </dgm:pt>
    <dgm:pt modelId="{EE1D7D40-5D3E-4CF8-8B19-EB449434E657}" type="sibTrans" cxnId="{04D02173-BC4D-44B9-889C-56DCAE55B9E7}">
      <dgm:prSet/>
      <dgm:spPr/>
      <dgm:t>
        <a:bodyPr/>
        <a:lstStyle/>
        <a:p>
          <a:endParaRPr lang="lt-LT"/>
        </a:p>
      </dgm:t>
    </dgm:pt>
    <dgm:pt modelId="{B85F7A88-E8AF-43E2-AE53-BDBC2AB58BE6}" type="parTrans" cxnId="{04D02173-BC4D-44B9-889C-56DCAE55B9E7}">
      <dgm:prSet/>
      <dgm:spPr/>
      <dgm:t>
        <a:bodyPr/>
        <a:lstStyle/>
        <a:p>
          <a:endParaRPr lang="lt-LT"/>
        </a:p>
      </dgm:t>
    </dgm:pt>
    <dgm:pt modelId="{4BF1AFE4-2924-4A6C-9F69-FFC7585A4D82}">
      <dgm:prSet phldrT="[Tekstas]"/>
      <dgm:spPr/>
      <dgm:t>
        <a:bodyPr/>
        <a:lstStyle/>
        <a:p>
          <a:pPr defTabSz="800100">
            <a:lnSpc>
              <a:spcPct val="90000"/>
            </a:lnSpc>
            <a:spcBef>
              <a:spcPct val="0"/>
            </a:spcBef>
            <a:spcAft>
              <a:spcPct val="35000"/>
            </a:spcAft>
          </a:pPr>
          <a:r>
            <a:rPr lang="lt-LT" dirty="0" err="1">
              <a:latin typeface="Times New Roman" panose="02020603050405020304" pitchFamily="18" charset="0"/>
              <a:cs typeface="Times New Roman" panose="02020603050405020304" pitchFamily="18" charset="0"/>
            </a:rPr>
            <a:t>Padlet</a:t>
          </a:r>
          <a:endParaRPr lang="lt-LT" dirty="0">
            <a:latin typeface="Times New Roman" panose="02020603050405020304" pitchFamily="18" charset="0"/>
            <a:cs typeface="Times New Roman" panose="02020603050405020304" pitchFamily="18" charset="0"/>
          </a:endParaRPr>
        </a:p>
        <a:p>
          <a:pPr defTabSz="800100">
            <a:lnSpc>
              <a:spcPct val="90000"/>
            </a:lnSpc>
            <a:spcBef>
              <a:spcPct val="0"/>
            </a:spcBef>
            <a:spcAft>
              <a:spcPct val="35000"/>
            </a:spcAft>
          </a:pPr>
          <a:r>
            <a:rPr lang="en-US" dirty="0">
              <a:latin typeface="Times New Roman" panose="02020603050405020304" pitchFamily="18" charset="0"/>
              <a:cs typeface="Times New Roman" panose="02020603050405020304" pitchFamily="18" charset="0"/>
              <a:hlinkClick xmlns:r="http://schemas.openxmlformats.org/officeDocument/2006/relationships" r:id="rId6"/>
            </a:rPr>
            <a:t>http://padlet.com</a:t>
          </a:r>
          <a:endParaRPr lang="en-US" dirty="0">
            <a:latin typeface="Times New Roman" panose="02020603050405020304" pitchFamily="18" charset="0"/>
            <a:cs typeface="Times New Roman" panose="02020603050405020304" pitchFamily="18" charset="0"/>
          </a:endParaRPr>
        </a:p>
        <a:p>
          <a:pPr defTabSz="800100">
            <a:lnSpc>
              <a:spcPct val="90000"/>
            </a:lnSpc>
            <a:spcBef>
              <a:spcPct val="0"/>
            </a:spcBef>
            <a:spcAft>
              <a:spcPct val="35000"/>
            </a:spcAft>
          </a:pPr>
          <a:r>
            <a:rPr lang="en-US" dirty="0">
              <a:latin typeface="Times New Roman" panose="02020603050405020304" pitchFamily="18" charset="0"/>
              <a:cs typeface="Times New Roman" panose="02020603050405020304" pitchFamily="18" charset="0"/>
              <a:hlinkClick xmlns:r="http://schemas.openxmlformats.org/officeDocument/2006/relationships" r:id="rId7"/>
            </a:rPr>
            <a:t>How to use </a:t>
          </a:r>
          <a:r>
            <a:rPr lang="en-US" dirty="0" err="1">
              <a:latin typeface="Times New Roman" panose="02020603050405020304" pitchFamily="18" charset="0"/>
              <a:cs typeface="Times New Roman" panose="02020603050405020304" pitchFamily="18" charset="0"/>
              <a:hlinkClick xmlns:r="http://schemas.openxmlformats.org/officeDocument/2006/relationships" r:id="rId7"/>
            </a:rPr>
            <a:t>Padlet</a:t>
          </a:r>
          <a:endParaRPr lang="lt-LT" dirty="0">
            <a:latin typeface="Times New Roman" panose="02020603050405020304" pitchFamily="18" charset="0"/>
            <a:cs typeface="Times New Roman" panose="02020603050405020304" pitchFamily="18" charset="0"/>
          </a:endParaRPr>
        </a:p>
      </dgm:t>
    </dgm:pt>
    <dgm:pt modelId="{58B417BF-07B2-4A93-9250-8161AC7E95A1}" type="parTrans" cxnId="{0E1F0D67-E844-4808-9FB4-79A058B1267C}">
      <dgm:prSet/>
      <dgm:spPr/>
      <dgm:t>
        <a:bodyPr/>
        <a:lstStyle/>
        <a:p>
          <a:endParaRPr lang="lt-LT"/>
        </a:p>
      </dgm:t>
    </dgm:pt>
    <dgm:pt modelId="{CD5AC24A-EB0F-4E5D-AC1A-3164349996B5}" type="sibTrans" cxnId="{0E1F0D67-E844-4808-9FB4-79A058B1267C}">
      <dgm:prSet/>
      <dgm:spPr/>
      <dgm:t>
        <a:bodyPr/>
        <a:lstStyle/>
        <a:p>
          <a:endParaRPr lang="lt-LT"/>
        </a:p>
      </dgm:t>
    </dgm:pt>
    <dgm:pt modelId="{42AB8564-F7C3-461F-83E2-F67D4A8EBCD8}">
      <dgm:prSet phldrT="[Tekstas]"/>
      <dgm:spPr/>
      <dgm:t>
        <a:bodyPr/>
        <a:lstStyle/>
        <a:p>
          <a:pPr defTabSz="800100">
            <a:lnSpc>
              <a:spcPct val="90000"/>
            </a:lnSpc>
            <a:spcBef>
              <a:spcPct val="0"/>
            </a:spcBef>
            <a:spcAft>
              <a:spcPct val="35000"/>
            </a:spcAft>
          </a:pPr>
          <a:r>
            <a:rPr lang="lt-LT" dirty="0">
              <a:latin typeface="Times New Roman" panose="02020603050405020304" pitchFamily="18" charset="0"/>
              <a:cs typeface="Times New Roman" panose="02020603050405020304" pitchFamily="18" charset="0"/>
            </a:rPr>
            <a:t>Google d</a:t>
          </a:r>
          <a:r>
            <a:rPr lang="en-US" dirty="0">
              <a:latin typeface="Times New Roman" panose="02020603050405020304" pitchFamily="18" charset="0"/>
              <a:cs typeface="Times New Roman" panose="02020603050405020304" pitchFamily="18" charset="0"/>
            </a:rPr>
            <a:t>rive</a:t>
          </a:r>
          <a:endParaRPr lang="lt-LT" dirty="0">
            <a:latin typeface="Times New Roman" panose="02020603050405020304" pitchFamily="18" charset="0"/>
            <a:cs typeface="Times New Roman" panose="02020603050405020304" pitchFamily="18" charset="0"/>
          </a:endParaRPr>
        </a:p>
        <a:p>
          <a:pPr defTabSz="800100">
            <a:lnSpc>
              <a:spcPct val="90000"/>
            </a:lnSpc>
            <a:spcBef>
              <a:spcPct val="0"/>
            </a:spcBef>
            <a:spcAft>
              <a:spcPct val="35000"/>
            </a:spcAft>
          </a:pPr>
          <a:r>
            <a:rPr lang="lt-LT" b="0" i="0" dirty="0">
              <a:latin typeface="Times New Roman" panose="02020603050405020304" pitchFamily="18" charset="0"/>
              <a:cs typeface="Times New Roman" panose="02020603050405020304" pitchFamily="18" charset="0"/>
            </a:rPr>
            <a:t> </a:t>
          </a:r>
          <a:r>
            <a:rPr lang="en-US" b="0" i="0" dirty="0">
              <a:latin typeface="Times New Roman" panose="02020603050405020304" pitchFamily="18" charset="0"/>
              <a:cs typeface="Times New Roman" panose="02020603050405020304" pitchFamily="18" charset="0"/>
              <a:hlinkClick xmlns:r="http://schemas.openxmlformats.org/officeDocument/2006/relationships" r:id="rId8"/>
            </a:rPr>
            <a:t>Google for Education</a:t>
          </a:r>
          <a:endParaRPr lang="en-US" b="0" i="0" dirty="0">
            <a:latin typeface="Times New Roman" panose="02020603050405020304" pitchFamily="18" charset="0"/>
            <a:cs typeface="Times New Roman" panose="02020603050405020304" pitchFamily="18" charset="0"/>
          </a:endParaRPr>
        </a:p>
        <a:p>
          <a:pPr defTabSz="800100">
            <a:lnSpc>
              <a:spcPct val="90000"/>
            </a:lnSpc>
            <a:spcBef>
              <a:spcPct val="0"/>
            </a:spcBef>
            <a:spcAft>
              <a:spcPct val="35000"/>
            </a:spcAft>
          </a:pPr>
          <a:r>
            <a:rPr lang="en-GB" b="0" i="0" dirty="0">
              <a:latin typeface="Times New Roman" panose="02020603050405020304" pitchFamily="18" charset="0"/>
              <a:cs typeface="Times New Roman" panose="02020603050405020304" pitchFamily="18" charset="0"/>
              <a:hlinkClick xmlns:r="http://schemas.openxmlformats.org/officeDocument/2006/relationships" r:id="rId9"/>
            </a:rPr>
            <a:t>Introduction to G Suite for Education</a:t>
          </a:r>
          <a:endParaRPr lang="lt-LT" dirty="0">
            <a:latin typeface="Times New Roman" panose="02020603050405020304" pitchFamily="18" charset="0"/>
            <a:cs typeface="Times New Roman" panose="02020603050405020304" pitchFamily="18" charset="0"/>
          </a:endParaRPr>
        </a:p>
      </dgm:t>
    </dgm:pt>
    <dgm:pt modelId="{4A0E5E61-30F0-4A68-9965-5BBAFE5CBCE3}" type="parTrans" cxnId="{E0A87441-5831-4BF2-B90D-5F0B78FCB111}">
      <dgm:prSet/>
      <dgm:spPr/>
      <dgm:t>
        <a:bodyPr/>
        <a:lstStyle/>
        <a:p>
          <a:endParaRPr lang="lt-LT"/>
        </a:p>
      </dgm:t>
    </dgm:pt>
    <dgm:pt modelId="{3925E0CD-BB7E-4B01-A350-E960BBB6EA8C}" type="sibTrans" cxnId="{E0A87441-5831-4BF2-B90D-5F0B78FCB111}">
      <dgm:prSet/>
      <dgm:spPr/>
      <dgm:t>
        <a:bodyPr/>
        <a:lstStyle/>
        <a:p>
          <a:endParaRPr lang="lt-LT"/>
        </a:p>
      </dgm:t>
    </dgm:pt>
    <dgm:pt modelId="{4E39E858-9582-434D-BEBC-B7D019F21741}" type="pres">
      <dgm:prSet presAssocID="{EFD7560B-3A3E-40D5-B65E-E4B7A0B0E762}" presName="linear" presStyleCnt="0">
        <dgm:presLayoutVars>
          <dgm:dir/>
          <dgm:resizeHandles val="exact"/>
        </dgm:presLayoutVars>
      </dgm:prSet>
      <dgm:spPr/>
    </dgm:pt>
    <dgm:pt modelId="{B62386F0-ECDD-4918-925C-7544F78FB47E}" type="pres">
      <dgm:prSet presAssocID="{A3D056F8-E86E-4B34-B47B-8AEAD7F9B3DF}" presName="comp" presStyleCnt="0"/>
      <dgm:spPr/>
    </dgm:pt>
    <dgm:pt modelId="{B1692494-1C79-474C-8EDC-4948E9C9EE15}" type="pres">
      <dgm:prSet presAssocID="{A3D056F8-E86E-4B34-B47B-8AEAD7F9B3DF}" presName="box" presStyleLbl="node1" presStyleIdx="0" presStyleCnt="5"/>
      <dgm:spPr/>
    </dgm:pt>
    <dgm:pt modelId="{76165129-E2EE-4899-BC9C-CF77327AACF5}" type="pres">
      <dgm:prSet presAssocID="{A3D056F8-E86E-4B34-B47B-8AEAD7F9B3DF}" presName="img" presStyleLbl="fgImgPlace1" presStyleIdx="0" presStyleCnt="5" custScaleX="68279"/>
      <dgm:spPr>
        <a:blipFill>
          <a:blip xmlns:r="http://schemas.openxmlformats.org/officeDocument/2006/relationships" r:embed="rId10">
            <a:extLst>
              <a:ext uri="{28A0092B-C50C-407E-A947-70E740481C1C}">
                <a14:useLocalDpi xmlns:a14="http://schemas.microsoft.com/office/drawing/2010/main" val="0"/>
              </a:ext>
            </a:extLst>
          </a:blip>
          <a:srcRect/>
          <a:stretch>
            <a:fillRect t="-22000" b="-22000"/>
          </a:stretch>
        </a:blipFill>
      </dgm:spPr>
    </dgm:pt>
    <dgm:pt modelId="{BFA7DA71-1CFD-48C8-AB0B-A25C4F90546B}" type="pres">
      <dgm:prSet presAssocID="{A3D056F8-E86E-4B34-B47B-8AEAD7F9B3DF}" presName="text" presStyleLbl="node1" presStyleIdx="0" presStyleCnt="5">
        <dgm:presLayoutVars>
          <dgm:bulletEnabled val="1"/>
        </dgm:presLayoutVars>
      </dgm:prSet>
      <dgm:spPr/>
    </dgm:pt>
    <dgm:pt modelId="{264329FA-4B83-4F27-99BD-54ECDF1C867F}" type="pres">
      <dgm:prSet presAssocID="{A4D26DF1-8D46-4B24-AF69-485C01E6197D}" presName="spacer" presStyleCnt="0"/>
      <dgm:spPr/>
    </dgm:pt>
    <dgm:pt modelId="{8BD6C88C-12AF-40C0-BBA9-87186C3CA53C}" type="pres">
      <dgm:prSet presAssocID="{B102B4CA-A5DF-4C15-A78F-81C7A6A91414}" presName="comp" presStyleCnt="0"/>
      <dgm:spPr/>
    </dgm:pt>
    <dgm:pt modelId="{6A305FA3-320F-4F51-A787-650D02312552}" type="pres">
      <dgm:prSet presAssocID="{B102B4CA-A5DF-4C15-A78F-81C7A6A91414}" presName="box" presStyleLbl="node1" presStyleIdx="1" presStyleCnt="5"/>
      <dgm:spPr/>
    </dgm:pt>
    <dgm:pt modelId="{26198501-9ABD-4B39-9419-F9071F8BE8B9}" type="pres">
      <dgm:prSet presAssocID="{B102B4CA-A5DF-4C15-A78F-81C7A6A91414}" presName="img" presStyleLbl="fgImgPlace1" presStyleIdx="1" presStyleCnt="5" custScaleX="68279"/>
      <dgm:spPr>
        <a:blipFill>
          <a:blip xmlns:r="http://schemas.openxmlformats.org/officeDocument/2006/relationships" r:embed="rId11">
            <a:extLst>
              <a:ext uri="{28A0092B-C50C-407E-A947-70E740481C1C}">
                <a14:useLocalDpi xmlns:a14="http://schemas.microsoft.com/office/drawing/2010/main" val="0"/>
              </a:ext>
            </a:extLst>
          </a:blip>
          <a:srcRect/>
          <a:stretch>
            <a:fillRect t="-16000" b="-16000"/>
          </a:stretch>
        </a:blipFill>
      </dgm:spPr>
    </dgm:pt>
    <dgm:pt modelId="{74264FAC-C0E7-4814-9CBE-30659364602F}" type="pres">
      <dgm:prSet presAssocID="{B102B4CA-A5DF-4C15-A78F-81C7A6A91414}" presName="text" presStyleLbl="node1" presStyleIdx="1" presStyleCnt="5">
        <dgm:presLayoutVars>
          <dgm:bulletEnabled val="1"/>
        </dgm:presLayoutVars>
      </dgm:prSet>
      <dgm:spPr/>
    </dgm:pt>
    <dgm:pt modelId="{43ED0CE9-3D53-4448-A136-1C200671C69B}" type="pres">
      <dgm:prSet presAssocID="{EE1D7D40-5D3E-4CF8-8B19-EB449434E657}" presName="spacer" presStyleCnt="0"/>
      <dgm:spPr/>
    </dgm:pt>
    <dgm:pt modelId="{3FBA217C-8503-46CC-BEBA-EBCB15B92F07}" type="pres">
      <dgm:prSet presAssocID="{F9E3DCBC-7C14-4E77-8B6B-EFA534E88D95}" presName="comp" presStyleCnt="0"/>
      <dgm:spPr/>
    </dgm:pt>
    <dgm:pt modelId="{FAAB1834-0723-43C6-AAAF-F7DE29ED9031}" type="pres">
      <dgm:prSet presAssocID="{F9E3DCBC-7C14-4E77-8B6B-EFA534E88D95}" presName="box" presStyleLbl="node1" presStyleIdx="2" presStyleCnt="5" custLinFactNeighborX="6434" custLinFactNeighborY="-2587"/>
      <dgm:spPr/>
    </dgm:pt>
    <dgm:pt modelId="{72AFC277-DA28-4308-AA13-207BF6F911C8}" type="pres">
      <dgm:prSet presAssocID="{F9E3DCBC-7C14-4E77-8B6B-EFA534E88D95}" presName="img" presStyleLbl="fgImgPlace1" presStyleIdx="2" presStyleCnt="5" custScaleX="68397" custScaleY="88256" custLinFactNeighborX="4130" custLinFactNeighborY="-518"/>
      <dgm:spPr>
        <a:blipFill>
          <a:blip xmlns:r="http://schemas.openxmlformats.org/officeDocument/2006/relationships" r:embed="rId12">
            <a:extLst>
              <a:ext uri="{28A0092B-C50C-407E-A947-70E740481C1C}">
                <a14:useLocalDpi xmlns:a14="http://schemas.microsoft.com/office/drawing/2010/main" val="0"/>
              </a:ext>
            </a:extLst>
          </a:blip>
          <a:srcRect/>
          <a:stretch>
            <a:fillRect t="-16000" b="-16000"/>
          </a:stretch>
        </a:blipFill>
      </dgm:spPr>
    </dgm:pt>
    <dgm:pt modelId="{73C851A2-3B23-4574-A8CC-CC060FF92394}" type="pres">
      <dgm:prSet presAssocID="{F9E3DCBC-7C14-4E77-8B6B-EFA534E88D95}" presName="text" presStyleLbl="node1" presStyleIdx="2" presStyleCnt="5">
        <dgm:presLayoutVars>
          <dgm:bulletEnabled val="1"/>
        </dgm:presLayoutVars>
      </dgm:prSet>
      <dgm:spPr/>
    </dgm:pt>
    <dgm:pt modelId="{83A1055B-4545-475E-8DC7-32E13D92594A}" type="pres">
      <dgm:prSet presAssocID="{C90AC345-27A1-4EC9-8953-AF6FB074D571}" presName="spacer" presStyleCnt="0"/>
      <dgm:spPr/>
    </dgm:pt>
    <dgm:pt modelId="{07C4B8A5-3258-4AD0-A05D-0217D4D58B1E}" type="pres">
      <dgm:prSet presAssocID="{4BF1AFE4-2924-4A6C-9F69-FFC7585A4D82}" presName="comp" presStyleCnt="0"/>
      <dgm:spPr/>
    </dgm:pt>
    <dgm:pt modelId="{C52B0F65-470D-4127-97A3-0B91E07D0844}" type="pres">
      <dgm:prSet presAssocID="{4BF1AFE4-2924-4A6C-9F69-FFC7585A4D82}" presName="box" presStyleLbl="node1" presStyleIdx="3" presStyleCnt="5" custLinFactNeighborX="3612" custLinFactNeighborY="-4875"/>
      <dgm:spPr/>
    </dgm:pt>
    <dgm:pt modelId="{CE168290-A427-4FA8-A91F-33BA7E5B4493}" type="pres">
      <dgm:prSet presAssocID="{4BF1AFE4-2924-4A6C-9F69-FFC7585A4D82}" presName="img" presStyleLbl="fgImgPlace1" presStyleIdx="3" presStyleCnt="5" custScaleX="58787" custScaleY="77963" custLinFactNeighborX="4746" custLinFactNeighborY="477"/>
      <dgm:spPr>
        <a:blipFill>
          <a:blip xmlns:r="http://schemas.openxmlformats.org/officeDocument/2006/relationships" r:embed="rId13">
            <a:extLst>
              <a:ext uri="{28A0092B-C50C-407E-A947-70E740481C1C}">
                <a14:useLocalDpi xmlns:a14="http://schemas.microsoft.com/office/drawing/2010/main" val="0"/>
              </a:ext>
            </a:extLst>
          </a:blip>
          <a:srcRect/>
          <a:stretch>
            <a:fillRect t="-19000" b="-19000"/>
          </a:stretch>
        </a:blipFill>
      </dgm:spPr>
    </dgm:pt>
    <dgm:pt modelId="{E620C1DB-C1FD-475D-8CBC-4E9933A40E5D}" type="pres">
      <dgm:prSet presAssocID="{4BF1AFE4-2924-4A6C-9F69-FFC7585A4D82}" presName="text" presStyleLbl="node1" presStyleIdx="3" presStyleCnt="5">
        <dgm:presLayoutVars>
          <dgm:bulletEnabled val="1"/>
        </dgm:presLayoutVars>
      </dgm:prSet>
      <dgm:spPr/>
    </dgm:pt>
    <dgm:pt modelId="{54636821-A8AB-45EF-AEDE-B769AA9B0DD5}" type="pres">
      <dgm:prSet presAssocID="{CD5AC24A-EB0F-4E5D-AC1A-3164349996B5}" presName="spacer" presStyleCnt="0"/>
      <dgm:spPr/>
    </dgm:pt>
    <dgm:pt modelId="{13C7CA0C-EE9D-4EDB-81CF-25DF9216B27C}" type="pres">
      <dgm:prSet presAssocID="{42AB8564-F7C3-461F-83E2-F67D4A8EBCD8}" presName="comp" presStyleCnt="0"/>
      <dgm:spPr/>
    </dgm:pt>
    <dgm:pt modelId="{B776CBEB-0B12-44A9-873B-A1C85CE55D78}" type="pres">
      <dgm:prSet presAssocID="{42AB8564-F7C3-461F-83E2-F67D4A8EBCD8}" presName="box" presStyleLbl="node1" presStyleIdx="4" presStyleCnt="5" custLinFactNeighborX="460" custLinFactNeighborY="-12473"/>
      <dgm:spPr/>
    </dgm:pt>
    <dgm:pt modelId="{E6FFD5E7-FDD1-47B6-9935-063AFB026DD4}" type="pres">
      <dgm:prSet presAssocID="{42AB8564-F7C3-461F-83E2-F67D4A8EBCD8}" presName="img" presStyleLbl="fgImgPlace1" presStyleIdx="4" presStyleCnt="5"/>
      <dgm:spPr>
        <a:blipFill>
          <a:blip xmlns:r="http://schemas.openxmlformats.org/officeDocument/2006/relationships" r:embed="rId14">
            <a:extLst>
              <a:ext uri="{28A0092B-C50C-407E-A947-70E740481C1C}">
                <a14:useLocalDpi xmlns:a14="http://schemas.microsoft.com/office/drawing/2010/main" val="0"/>
              </a:ext>
            </a:extLst>
          </a:blip>
          <a:srcRect/>
          <a:stretch>
            <a:fillRect t="-47000" b="-47000"/>
          </a:stretch>
        </a:blipFill>
      </dgm:spPr>
    </dgm:pt>
    <dgm:pt modelId="{782C5F3A-D5A9-4805-98EC-AA6D4BD1882C}" type="pres">
      <dgm:prSet presAssocID="{42AB8564-F7C3-461F-83E2-F67D4A8EBCD8}" presName="text" presStyleLbl="node1" presStyleIdx="4" presStyleCnt="5">
        <dgm:presLayoutVars>
          <dgm:bulletEnabled val="1"/>
        </dgm:presLayoutVars>
      </dgm:prSet>
      <dgm:spPr/>
    </dgm:pt>
  </dgm:ptLst>
  <dgm:cxnLst>
    <dgm:cxn modelId="{6F003F02-39C3-4AAC-A0EC-E8F7447E3053}" type="presOf" srcId="{A3D056F8-E86E-4B34-B47B-8AEAD7F9B3DF}" destId="{B1692494-1C79-474C-8EDC-4948E9C9EE15}" srcOrd="0" destOrd="0" presId="urn:microsoft.com/office/officeart/2005/8/layout/vList4"/>
    <dgm:cxn modelId="{6E597208-EE24-411A-8E09-737EAB6201DB}" type="presOf" srcId="{F9E3DCBC-7C14-4E77-8B6B-EFA534E88D95}" destId="{FAAB1834-0723-43C6-AAAF-F7DE29ED9031}" srcOrd="0" destOrd="0" presId="urn:microsoft.com/office/officeart/2005/8/layout/vList4"/>
    <dgm:cxn modelId="{D0089A11-B278-4E62-89D8-7943D0F4AD7E}" type="presOf" srcId="{B102B4CA-A5DF-4C15-A78F-81C7A6A91414}" destId="{6A305FA3-320F-4F51-A787-650D02312552}" srcOrd="0" destOrd="0" presId="urn:microsoft.com/office/officeart/2005/8/layout/vList4"/>
    <dgm:cxn modelId="{5372DF29-A970-4465-B6A2-AA870C4CCE03}" type="presOf" srcId="{EFD7560B-3A3E-40D5-B65E-E4B7A0B0E762}" destId="{4E39E858-9582-434D-BEBC-B7D019F21741}" srcOrd="0" destOrd="0" presId="urn:microsoft.com/office/officeart/2005/8/layout/vList4"/>
    <dgm:cxn modelId="{E0A87441-5831-4BF2-B90D-5F0B78FCB111}" srcId="{EFD7560B-3A3E-40D5-B65E-E4B7A0B0E762}" destId="{42AB8564-F7C3-461F-83E2-F67D4A8EBCD8}" srcOrd="4" destOrd="0" parTransId="{4A0E5E61-30F0-4A68-9965-5BBAFE5CBCE3}" sibTransId="{3925E0CD-BB7E-4B01-A350-E960BBB6EA8C}"/>
    <dgm:cxn modelId="{09190C45-C147-41B3-B7E2-9A1C784BACDB}" type="presOf" srcId="{42AB8564-F7C3-461F-83E2-F67D4A8EBCD8}" destId="{782C5F3A-D5A9-4805-98EC-AA6D4BD1882C}" srcOrd="1" destOrd="0" presId="urn:microsoft.com/office/officeart/2005/8/layout/vList4"/>
    <dgm:cxn modelId="{0E1F0D67-E844-4808-9FB4-79A058B1267C}" srcId="{EFD7560B-3A3E-40D5-B65E-E4B7A0B0E762}" destId="{4BF1AFE4-2924-4A6C-9F69-FFC7585A4D82}" srcOrd="3" destOrd="0" parTransId="{58B417BF-07B2-4A93-9250-8161AC7E95A1}" sibTransId="{CD5AC24A-EB0F-4E5D-AC1A-3164349996B5}"/>
    <dgm:cxn modelId="{04D02173-BC4D-44B9-889C-56DCAE55B9E7}" srcId="{EFD7560B-3A3E-40D5-B65E-E4B7A0B0E762}" destId="{B102B4CA-A5DF-4C15-A78F-81C7A6A91414}" srcOrd="1" destOrd="0" parTransId="{B85F7A88-E8AF-43E2-AE53-BDBC2AB58BE6}" sibTransId="{EE1D7D40-5D3E-4CF8-8B19-EB449434E657}"/>
    <dgm:cxn modelId="{267BE78B-C858-4D67-A0A8-69E3B1117F65}" type="presOf" srcId="{4BF1AFE4-2924-4A6C-9F69-FFC7585A4D82}" destId="{C52B0F65-470D-4127-97A3-0B91E07D0844}" srcOrd="0" destOrd="0" presId="urn:microsoft.com/office/officeart/2005/8/layout/vList4"/>
    <dgm:cxn modelId="{3FED9E8C-D35D-43D7-BFB5-0286E5120CE6}" type="presOf" srcId="{A3D056F8-E86E-4B34-B47B-8AEAD7F9B3DF}" destId="{BFA7DA71-1CFD-48C8-AB0B-A25C4F90546B}" srcOrd="1" destOrd="0" presId="urn:microsoft.com/office/officeart/2005/8/layout/vList4"/>
    <dgm:cxn modelId="{1752E3A6-1B37-4FF1-98D9-1B5E3D7FEACB}" type="presOf" srcId="{42AB8564-F7C3-461F-83E2-F67D4A8EBCD8}" destId="{B776CBEB-0B12-44A9-873B-A1C85CE55D78}" srcOrd="0" destOrd="0" presId="urn:microsoft.com/office/officeart/2005/8/layout/vList4"/>
    <dgm:cxn modelId="{A2EE90A7-2422-4BBB-BC49-EF606B25F228}" srcId="{EFD7560B-3A3E-40D5-B65E-E4B7A0B0E762}" destId="{F9E3DCBC-7C14-4E77-8B6B-EFA534E88D95}" srcOrd="2" destOrd="0" parTransId="{DEC22CCE-DE97-40FB-9894-2DB0CD27431F}" sibTransId="{C90AC345-27A1-4EC9-8953-AF6FB074D571}"/>
    <dgm:cxn modelId="{3971BBC2-7534-458B-B3B8-0D14217DCB4D}" type="presOf" srcId="{B102B4CA-A5DF-4C15-A78F-81C7A6A91414}" destId="{74264FAC-C0E7-4814-9CBE-30659364602F}" srcOrd="1" destOrd="0" presId="urn:microsoft.com/office/officeart/2005/8/layout/vList4"/>
    <dgm:cxn modelId="{B91816CF-3D9E-4510-81B2-91CD1B65813F}" type="presOf" srcId="{4BF1AFE4-2924-4A6C-9F69-FFC7585A4D82}" destId="{E620C1DB-C1FD-475D-8CBC-4E9933A40E5D}" srcOrd="1" destOrd="0" presId="urn:microsoft.com/office/officeart/2005/8/layout/vList4"/>
    <dgm:cxn modelId="{A3C9D5EE-2992-402E-AA41-A8D40399D917}" type="presOf" srcId="{F9E3DCBC-7C14-4E77-8B6B-EFA534E88D95}" destId="{73C851A2-3B23-4574-A8CC-CC060FF92394}" srcOrd="1" destOrd="0" presId="urn:microsoft.com/office/officeart/2005/8/layout/vList4"/>
    <dgm:cxn modelId="{CC1D01FD-FDDA-42EE-AB12-EBD313F3A029}" srcId="{EFD7560B-3A3E-40D5-B65E-E4B7A0B0E762}" destId="{A3D056F8-E86E-4B34-B47B-8AEAD7F9B3DF}" srcOrd="0" destOrd="0" parTransId="{613819B3-CDB2-4C0D-8F4D-E19E440B0DD4}" sibTransId="{A4D26DF1-8D46-4B24-AF69-485C01E6197D}"/>
    <dgm:cxn modelId="{B0388922-901B-4A86-BDC8-A08739732298}" type="presParOf" srcId="{4E39E858-9582-434D-BEBC-B7D019F21741}" destId="{B62386F0-ECDD-4918-925C-7544F78FB47E}" srcOrd="0" destOrd="0" presId="urn:microsoft.com/office/officeart/2005/8/layout/vList4"/>
    <dgm:cxn modelId="{712287C1-3F10-4496-80D9-CB703D6AE9E2}" type="presParOf" srcId="{B62386F0-ECDD-4918-925C-7544F78FB47E}" destId="{B1692494-1C79-474C-8EDC-4948E9C9EE15}" srcOrd="0" destOrd="0" presId="urn:microsoft.com/office/officeart/2005/8/layout/vList4"/>
    <dgm:cxn modelId="{B58078F9-1F82-4E8D-AA3D-999FE4431628}" type="presParOf" srcId="{B62386F0-ECDD-4918-925C-7544F78FB47E}" destId="{76165129-E2EE-4899-BC9C-CF77327AACF5}" srcOrd="1" destOrd="0" presId="urn:microsoft.com/office/officeart/2005/8/layout/vList4"/>
    <dgm:cxn modelId="{4D93D0D6-3B22-4F30-98B2-1542516D0960}" type="presParOf" srcId="{B62386F0-ECDD-4918-925C-7544F78FB47E}" destId="{BFA7DA71-1CFD-48C8-AB0B-A25C4F90546B}" srcOrd="2" destOrd="0" presId="urn:microsoft.com/office/officeart/2005/8/layout/vList4"/>
    <dgm:cxn modelId="{059E7D2E-70CC-4DB8-B0FD-05DE7C73E20F}" type="presParOf" srcId="{4E39E858-9582-434D-BEBC-B7D019F21741}" destId="{264329FA-4B83-4F27-99BD-54ECDF1C867F}" srcOrd="1" destOrd="0" presId="urn:microsoft.com/office/officeart/2005/8/layout/vList4"/>
    <dgm:cxn modelId="{516BF2A1-63AA-476D-B0B0-16D215441C15}" type="presParOf" srcId="{4E39E858-9582-434D-BEBC-B7D019F21741}" destId="{8BD6C88C-12AF-40C0-BBA9-87186C3CA53C}" srcOrd="2" destOrd="0" presId="urn:microsoft.com/office/officeart/2005/8/layout/vList4"/>
    <dgm:cxn modelId="{566AC254-9108-42D4-96C2-99F64060FD3B}" type="presParOf" srcId="{8BD6C88C-12AF-40C0-BBA9-87186C3CA53C}" destId="{6A305FA3-320F-4F51-A787-650D02312552}" srcOrd="0" destOrd="0" presId="urn:microsoft.com/office/officeart/2005/8/layout/vList4"/>
    <dgm:cxn modelId="{0DC366B6-5DBA-41B7-A2CB-8DACABF67C01}" type="presParOf" srcId="{8BD6C88C-12AF-40C0-BBA9-87186C3CA53C}" destId="{26198501-9ABD-4B39-9419-F9071F8BE8B9}" srcOrd="1" destOrd="0" presId="urn:microsoft.com/office/officeart/2005/8/layout/vList4"/>
    <dgm:cxn modelId="{8040F9D6-9EF7-4D7A-89A6-AC056EE45A04}" type="presParOf" srcId="{8BD6C88C-12AF-40C0-BBA9-87186C3CA53C}" destId="{74264FAC-C0E7-4814-9CBE-30659364602F}" srcOrd="2" destOrd="0" presId="urn:microsoft.com/office/officeart/2005/8/layout/vList4"/>
    <dgm:cxn modelId="{775E8182-AB5C-4775-98F9-6D29C1608439}" type="presParOf" srcId="{4E39E858-9582-434D-BEBC-B7D019F21741}" destId="{43ED0CE9-3D53-4448-A136-1C200671C69B}" srcOrd="3" destOrd="0" presId="urn:microsoft.com/office/officeart/2005/8/layout/vList4"/>
    <dgm:cxn modelId="{E42C4FFC-3DAB-4DD0-BFC9-1446F0A414FC}" type="presParOf" srcId="{4E39E858-9582-434D-BEBC-B7D019F21741}" destId="{3FBA217C-8503-46CC-BEBA-EBCB15B92F07}" srcOrd="4" destOrd="0" presId="urn:microsoft.com/office/officeart/2005/8/layout/vList4"/>
    <dgm:cxn modelId="{AC948FAC-FA97-432D-A17B-C93FB31488BF}" type="presParOf" srcId="{3FBA217C-8503-46CC-BEBA-EBCB15B92F07}" destId="{FAAB1834-0723-43C6-AAAF-F7DE29ED9031}" srcOrd="0" destOrd="0" presId="urn:microsoft.com/office/officeart/2005/8/layout/vList4"/>
    <dgm:cxn modelId="{E3BF6CC7-3B59-4AA2-A791-8FEFD468E211}" type="presParOf" srcId="{3FBA217C-8503-46CC-BEBA-EBCB15B92F07}" destId="{72AFC277-DA28-4308-AA13-207BF6F911C8}" srcOrd="1" destOrd="0" presId="urn:microsoft.com/office/officeart/2005/8/layout/vList4"/>
    <dgm:cxn modelId="{6F0C15A5-3FF8-4B17-9BEC-B75270015D30}" type="presParOf" srcId="{3FBA217C-8503-46CC-BEBA-EBCB15B92F07}" destId="{73C851A2-3B23-4574-A8CC-CC060FF92394}" srcOrd="2" destOrd="0" presId="urn:microsoft.com/office/officeart/2005/8/layout/vList4"/>
    <dgm:cxn modelId="{8AB25B52-5BAC-4290-859C-0B008FF54C25}" type="presParOf" srcId="{4E39E858-9582-434D-BEBC-B7D019F21741}" destId="{83A1055B-4545-475E-8DC7-32E13D92594A}" srcOrd="5" destOrd="0" presId="urn:microsoft.com/office/officeart/2005/8/layout/vList4"/>
    <dgm:cxn modelId="{48A28797-ECE4-43FC-8A93-1F4214EFAF9E}" type="presParOf" srcId="{4E39E858-9582-434D-BEBC-B7D019F21741}" destId="{07C4B8A5-3258-4AD0-A05D-0217D4D58B1E}" srcOrd="6" destOrd="0" presId="urn:microsoft.com/office/officeart/2005/8/layout/vList4"/>
    <dgm:cxn modelId="{35269FFF-BAB0-4E40-BA53-1977E62BFFC0}" type="presParOf" srcId="{07C4B8A5-3258-4AD0-A05D-0217D4D58B1E}" destId="{C52B0F65-470D-4127-97A3-0B91E07D0844}" srcOrd="0" destOrd="0" presId="urn:microsoft.com/office/officeart/2005/8/layout/vList4"/>
    <dgm:cxn modelId="{406BE007-CC23-4C26-8CE6-82691671C29E}" type="presParOf" srcId="{07C4B8A5-3258-4AD0-A05D-0217D4D58B1E}" destId="{CE168290-A427-4FA8-A91F-33BA7E5B4493}" srcOrd="1" destOrd="0" presId="urn:microsoft.com/office/officeart/2005/8/layout/vList4"/>
    <dgm:cxn modelId="{CC34F93F-C6EA-4385-BF82-C1727B2ECEC8}" type="presParOf" srcId="{07C4B8A5-3258-4AD0-A05D-0217D4D58B1E}" destId="{E620C1DB-C1FD-475D-8CBC-4E9933A40E5D}" srcOrd="2" destOrd="0" presId="urn:microsoft.com/office/officeart/2005/8/layout/vList4"/>
    <dgm:cxn modelId="{BA9683AA-C961-4414-8238-F2D04BF56D0C}" type="presParOf" srcId="{4E39E858-9582-434D-BEBC-B7D019F21741}" destId="{54636821-A8AB-45EF-AEDE-B769AA9B0DD5}" srcOrd="7" destOrd="0" presId="urn:microsoft.com/office/officeart/2005/8/layout/vList4"/>
    <dgm:cxn modelId="{4BD592AF-B684-42ED-A4B3-EAC3522EF102}" type="presParOf" srcId="{4E39E858-9582-434D-BEBC-B7D019F21741}" destId="{13C7CA0C-EE9D-4EDB-81CF-25DF9216B27C}" srcOrd="8" destOrd="0" presId="urn:microsoft.com/office/officeart/2005/8/layout/vList4"/>
    <dgm:cxn modelId="{7E7B4487-4CB9-43DF-B4B0-231634FFAD5F}" type="presParOf" srcId="{13C7CA0C-EE9D-4EDB-81CF-25DF9216B27C}" destId="{B776CBEB-0B12-44A9-873B-A1C85CE55D78}" srcOrd="0" destOrd="0" presId="urn:microsoft.com/office/officeart/2005/8/layout/vList4"/>
    <dgm:cxn modelId="{199071CF-DE8D-466C-8931-C983F6054A53}" type="presParOf" srcId="{13C7CA0C-EE9D-4EDB-81CF-25DF9216B27C}" destId="{E6FFD5E7-FDD1-47B6-9935-063AFB026DD4}" srcOrd="1" destOrd="0" presId="urn:microsoft.com/office/officeart/2005/8/layout/vList4"/>
    <dgm:cxn modelId="{04CF0F0D-33E1-4191-A43D-1AE2954FE956}" type="presParOf" srcId="{13C7CA0C-EE9D-4EDB-81CF-25DF9216B27C}" destId="{782C5F3A-D5A9-4805-98EC-AA6D4BD1882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92494-1C79-474C-8EDC-4948E9C9EE15}">
      <dsp:nvSpPr>
        <dsp:cNvPr id="0" name=""/>
        <dsp:cNvSpPr/>
      </dsp:nvSpPr>
      <dsp:spPr>
        <a:xfrm>
          <a:off x="0" y="0"/>
          <a:ext cx="10454184" cy="1184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t-LT" sz="2000" kern="1200" dirty="0">
              <a:latin typeface="Times New Roman" panose="02020603050405020304" pitchFamily="18" charset="0"/>
              <a:cs typeface="Times New Roman" panose="02020603050405020304" pitchFamily="18" charset="0"/>
            </a:rPr>
            <a:t>Lino</a:t>
          </a:r>
        </a:p>
        <a:p>
          <a:pPr marL="0" lvl="0" indent="0" algn="l" defTabSz="889000">
            <a:lnSpc>
              <a:spcPct val="90000"/>
            </a:lnSpc>
            <a:spcBef>
              <a:spcPct val="0"/>
            </a:spcBef>
            <a:spcAft>
              <a:spcPct val="35000"/>
            </a:spcAft>
            <a:buNone/>
          </a:pPr>
          <a:r>
            <a:rPr lang="lt-LT" sz="2000" kern="1200" dirty="0">
              <a:latin typeface="Times New Roman" panose="02020603050405020304" pitchFamily="18" charset="0"/>
              <a:cs typeface="Times New Roman" panose="02020603050405020304" pitchFamily="18" charset="0"/>
              <a:hlinkClick xmlns:r="http://schemas.openxmlformats.org/officeDocument/2006/relationships" r:id="rId1"/>
            </a:rPr>
            <a:t>http://en.linoit.com</a:t>
          </a:r>
          <a:r>
            <a:rPr lang="en-US" sz="2000" kern="1200" dirty="0">
              <a:latin typeface="Times New Roman" panose="02020603050405020304" pitchFamily="18" charset="0"/>
              <a:cs typeface="Times New Roman" panose="02020603050405020304" pitchFamily="18" charset="0"/>
            </a:rPr>
            <a:t> </a:t>
          </a:r>
          <a:r>
            <a:rPr lang="lt-LT" sz="2000" kern="1200" dirty="0">
              <a:latin typeface="Times New Roman" panose="02020603050405020304" pitchFamily="18" charset="0"/>
              <a:cs typeface="Times New Roman" panose="02020603050405020304" pitchFamily="18" charset="0"/>
            </a:rPr>
            <a:t>/ </a:t>
          </a:r>
          <a:r>
            <a:rPr lang="en-US" sz="2000" kern="1200" dirty="0">
              <a:latin typeface="Times New Roman" panose="02020603050405020304" pitchFamily="18" charset="0"/>
              <a:cs typeface="Times New Roman" panose="02020603050405020304" pitchFamily="18" charset="0"/>
            </a:rPr>
            <a:t> </a:t>
          </a:r>
          <a:endParaRPr lang="lt-LT" sz="2000" kern="1200" dirty="0">
            <a:latin typeface="Times New Roman" panose="02020603050405020304" pitchFamily="18" charset="0"/>
            <a:cs typeface="Times New Roman" panose="02020603050405020304" pitchFamily="18" charset="0"/>
          </a:endParaRPr>
        </a:p>
      </dsp:txBody>
      <dsp:txXfrm>
        <a:off x="2209310" y="0"/>
        <a:ext cx="8244874" cy="1184737"/>
      </dsp:txXfrm>
    </dsp:sp>
    <dsp:sp modelId="{76165129-E2EE-4899-BC9C-CF77327AACF5}">
      <dsp:nvSpPr>
        <dsp:cNvPr id="0" name=""/>
        <dsp:cNvSpPr/>
      </dsp:nvSpPr>
      <dsp:spPr>
        <a:xfrm>
          <a:off x="450090" y="118473"/>
          <a:ext cx="1427602" cy="9477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305FA3-320F-4F51-A787-650D02312552}">
      <dsp:nvSpPr>
        <dsp:cNvPr id="0" name=""/>
        <dsp:cNvSpPr/>
      </dsp:nvSpPr>
      <dsp:spPr>
        <a:xfrm>
          <a:off x="0" y="1303211"/>
          <a:ext cx="10454184" cy="1184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hlinkClick xmlns:r="http://schemas.openxmlformats.org/officeDocument/2006/relationships" r:id="rId3"/>
            </a:rPr>
            <a:t>TesTeach </a:t>
          </a:r>
          <a:endParaRPr lang="lt-LT" sz="2000" kern="1200" dirty="0">
            <a:latin typeface="Times New Roman" panose="02020603050405020304" pitchFamily="18" charset="0"/>
            <a:cs typeface="Times New Roman" panose="02020603050405020304" pitchFamily="18" charset="0"/>
          </a:endParaRPr>
        </a:p>
        <a:p>
          <a:pPr marL="0" lvl="0" indent="0" algn="l"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hlinkClick xmlns:r="http://schemas.openxmlformats.org/officeDocument/2006/relationships" r:id="rId4"/>
            </a:rPr>
            <a:t>https://www.tes.com/lessons/</a:t>
          </a:r>
          <a:endParaRPr lang="lt-LT" sz="2000" kern="1200" dirty="0">
            <a:latin typeface="Times New Roman" panose="02020603050405020304" pitchFamily="18" charset="0"/>
            <a:cs typeface="Times New Roman" panose="02020603050405020304" pitchFamily="18" charset="0"/>
          </a:endParaRPr>
        </a:p>
      </dsp:txBody>
      <dsp:txXfrm>
        <a:off x="2209310" y="1303211"/>
        <a:ext cx="8244874" cy="1184737"/>
      </dsp:txXfrm>
    </dsp:sp>
    <dsp:sp modelId="{26198501-9ABD-4B39-9419-F9071F8BE8B9}">
      <dsp:nvSpPr>
        <dsp:cNvPr id="0" name=""/>
        <dsp:cNvSpPr/>
      </dsp:nvSpPr>
      <dsp:spPr>
        <a:xfrm>
          <a:off x="450090" y="1421685"/>
          <a:ext cx="1427602" cy="94779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AB1834-0723-43C6-AAAF-F7DE29ED9031}">
      <dsp:nvSpPr>
        <dsp:cNvPr id="0" name=""/>
        <dsp:cNvSpPr/>
      </dsp:nvSpPr>
      <dsp:spPr>
        <a:xfrm>
          <a:off x="0" y="2575773"/>
          <a:ext cx="10454184" cy="1184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00100">
            <a:lnSpc>
              <a:spcPct val="90000"/>
            </a:lnSpc>
            <a:spcBef>
              <a:spcPct val="0"/>
            </a:spcBef>
            <a:spcAft>
              <a:spcPct val="35000"/>
            </a:spcAft>
            <a:buNone/>
          </a:pPr>
          <a:r>
            <a:rPr lang="lt-LT" sz="2000" kern="1200" dirty="0">
              <a:latin typeface="Times New Roman" panose="02020603050405020304" pitchFamily="18" charset="0"/>
              <a:cs typeface="Times New Roman" panose="02020603050405020304" pitchFamily="18" charset="0"/>
            </a:rPr>
            <a:t>Wikispace</a:t>
          </a:r>
        </a:p>
        <a:p>
          <a:pPr marL="0" marR="0" lvl="0" indent="0" algn="l" defTabSz="914400" eaLnBrk="1" fontAlgn="auto" latinLnBrk="0" hangingPunct="1">
            <a:lnSpc>
              <a:spcPct val="100000"/>
            </a:lnSpc>
            <a:spcBef>
              <a:spcPct val="0"/>
            </a:spcBef>
            <a:spcAft>
              <a:spcPts val="0"/>
            </a:spcAft>
            <a:buClrTx/>
            <a:buSzTx/>
            <a:buFontTx/>
            <a:buNone/>
            <a:tabLst/>
            <a:defRPr/>
          </a:pPr>
          <a:r>
            <a:rPr lang="en-US" sz="2000" u="sng" kern="1200" dirty="0">
              <a:latin typeface="Times New Roman" panose="02020603050405020304" pitchFamily="18" charset="0"/>
              <a:cs typeface="Times New Roman" panose="02020603050405020304" pitchFamily="18" charset="0"/>
              <a:hlinkClick xmlns:r="http://schemas.openxmlformats.org/officeDocument/2006/relationships" r:id="rId6"/>
            </a:rPr>
            <a:t>http://wikispaces.com</a:t>
          </a:r>
          <a:endParaRPr lang="en-US" sz="2000" u="sng" kern="1200" dirty="0">
            <a:latin typeface="Times New Roman" panose="02020603050405020304" pitchFamily="18" charset="0"/>
            <a:cs typeface="Times New Roman" panose="02020603050405020304" pitchFamily="18"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GB" sz="2000" b="0" i="0" kern="1200" dirty="0">
              <a:latin typeface="Times New Roman" panose="02020603050405020304" pitchFamily="18" charset="0"/>
              <a:cs typeface="Times New Roman" panose="02020603050405020304" pitchFamily="18" charset="0"/>
              <a:hlinkClick xmlns:r="http://schemas.openxmlformats.org/officeDocument/2006/relationships" r:id="rId7"/>
            </a:rPr>
            <a:t>How to easily use </a:t>
          </a:r>
          <a:r>
            <a:rPr lang="en-GB" sz="2000" b="0" i="0" kern="1200" dirty="0" err="1">
              <a:latin typeface="Times New Roman" panose="02020603050405020304" pitchFamily="18" charset="0"/>
              <a:cs typeface="Times New Roman" panose="02020603050405020304" pitchFamily="18" charset="0"/>
              <a:hlinkClick xmlns:r="http://schemas.openxmlformats.org/officeDocument/2006/relationships" r:id="rId7"/>
            </a:rPr>
            <a:t>Wikispaces</a:t>
          </a:r>
          <a:r>
            <a:rPr lang="en-GB" sz="2000" b="0" i="0" kern="1200" dirty="0">
              <a:latin typeface="Times New Roman" panose="02020603050405020304" pitchFamily="18" charset="0"/>
              <a:cs typeface="Times New Roman" panose="02020603050405020304" pitchFamily="18" charset="0"/>
              <a:hlinkClick xmlns:r="http://schemas.openxmlformats.org/officeDocument/2006/relationships" r:id="rId7"/>
            </a:rPr>
            <a:t> for education</a:t>
          </a:r>
          <a:endParaRPr lang="lt-LT" sz="2000" kern="1200" dirty="0">
            <a:latin typeface="Times New Roman" panose="02020603050405020304" pitchFamily="18" charset="0"/>
            <a:cs typeface="Times New Roman" panose="02020603050405020304" pitchFamily="18" charset="0"/>
          </a:endParaRPr>
        </a:p>
      </dsp:txBody>
      <dsp:txXfrm>
        <a:off x="2209310" y="2575773"/>
        <a:ext cx="8244874" cy="1184737"/>
      </dsp:txXfrm>
    </dsp:sp>
    <dsp:sp modelId="{72AFC277-DA28-4308-AA13-207BF6F911C8}">
      <dsp:nvSpPr>
        <dsp:cNvPr id="0" name=""/>
        <dsp:cNvSpPr/>
      </dsp:nvSpPr>
      <dsp:spPr>
        <a:xfrm>
          <a:off x="535208" y="2775640"/>
          <a:ext cx="1430069" cy="836481"/>
        </a:xfrm>
        <a:prstGeom prst="roundRect">
          <a:avLst>
            <a:gd name="adj" fmla="val 1000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2B0F65-470D-4127-97A3-0B91E07D0844}">
      <dsp:nvSpPr>
        <dsp:cNvPr id="0" name=""/>
        <dsp:cNvSpPr/>
      </dsp:nvSpPr>
      <dsp:spPr>
        <a:xfrm>
          <a:off x="0" y="3851877"/>
          <a:ext cx="10454184" cy="1184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00100">
            <a:lnSpc>
              <a:spcPct val="90000"/>
            </a:lnSpc>
            <a:spcBef>
              <a:spcPct val="0"/>
            </a:spcBef>
            <a:spcAft>
              <a:spcPct val="35000"/>
            </a:spcAft>
            <a:buNone/>
          </a:pPr>
          <a:r>
            <a:rPr lang="lt-LT" sz="2000" kern="1200" dirty="0" err="1">
              <a:latin typeface="Times New Roman" panose="02020603050405020304" pitchFamily="18" charset="0"/>
              <a:cs typeface="Times New Roman" panose="02020603050405020304" pitchFamily="18" charset="0"/>
            </a:rPr>
            <a:t>Padlet</a:t>
          </a:r>
          <a:endParaRPr lang="lt-LT" sz="2000" kern="1200" dirty="0">
            <a:latin typeface="Times New Roman" panose="02020603050405020304" pitchFamily="18" charset="0"/>
            <a:cs typeface="Times New Roman" panose="02020603050405020304" pitchFamily="18" charset="0"/>
          </a:endParaRPr>
        </a:p>
        <a:p>
          <a:pPr marL="0" lvl="0" indent="0" algn="l" defTabSz="8001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hlinkClick xmlns:r="http://schemas.openxmlformats.org/officeDocument/2006/relationships" r:id="rId9"/>
            </a:rPr>
            <a:t>http://padlet.com</a:t>
          </a:r>
          <a:endParaRPr lang="en-US" sz="2000" kern="1200" dirty="0">
            <a:latin typeface="Times New Roman" panose="02020603050405020304" pitchFamily="18" charset="0"/>
            <a:cs typeface="Times New Roman" panose="02020603050405020304" pitchFamily="18" charset="0"/>
          </a:endParaRPr>
        </a:p>
        <a:p>
          <a:pPr marL="0" lvl="0" indent="0" algn="l" defTabSz="8001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hlinkClick xmlns:r="http://schemas.openxmlformats.org/officeDocument/2006/relationships" r:id="rId10"/>
            </a:rPr>
            <a:t>How to use </a:t>
          </a:r>
          <a:r>
            <a:rPr lang="en-US" sz="2000" kern="1200" dirty="0" err="1">
              <a:latin typeface="Times New Roman" panose="02020603050405020304" pitchFamily="18" charset="0"/>
              <a:cs typeface="Times New Roman" panose="02020603050405020304" pitchFamily="18" charset="0"/>
              <a:hlinkClick xmlns:r="http://schemas.openxmlformats.org/officeDocument/2006/relationships" r:id="rId10"/>
            </a:rPr>
            <a:t>Padlet</a:t>
          </a:r>
          <a:endParaRPr lang="lt-LT" sz="2000" kern="1200" dirty="0">
            <a:latin typeface="Times New Roman" panose="02020603050405020304" pitchFamily="18" charset="0"/>
            <a:cs typeface="Times New Roman" panose="02020603050405020304" pitchFamily="18" charset="0"/>
          </a:endParaRPr>
        </a:p>
      </dsp:txBody>
      <dsp:txXfrm>
        <a:off x="2209310" y="3851877"/>
        <a:ext cx="8244874" cy="1184737"/>
      </dsp:txXfrm>
    </dsp:sp>
    <dsp:sp modelId="{CE168290-A427-4FA8-A91F-33BA7E5B4493}">
      <dsp:nvSpPr>
        <dsp:cNvPr id="0" name=""/>
        <dsp:cNvSpPr/>
      </dsp:nvSpPr>
      <dsp:spPr>
        <a:xfrm>
          <a:off x="648553" y="4137060"/>
          <a:ext cx="1229140" cy="738925"/>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76CBEB-0B12-44A9-873B-A1C85CE55D78}">
      <dsp:nvSpPr>
        <dsp:cNvPr id="0" name=""/>
        <dsp:cNvSpPr/>
      </dsp:nvSpPr>
      <dsp:spPr>
        <a:xfrm>
          <a:off x="0" y="5065072"/>
          <a:ext cx="10454184" cy="1184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00100">
            <a:lnSpc>
              <a:spcPct val="90000"/>
            </a:lnSpc>
            <a:spcBef>
              <a:spcPct val="0"/>
            </a:spcBef>
            <a:spcAft>
              <a:spcPct val="35000"/>
            </a:spcAft>
            <a:buNone/>
          </a:pPr>
          <a:r>
            <a:rPr lang="lt-LT" sz="2000" kern="1200" dirty="0">
              <a:latin typeface="Times New Roman" panose="02020603050405020304" pitchFamily="18" charset="0"/>
              <a:cs typeface="Times New Roman" panose="02020603050405020304" pitchFamily="18" charset="0"/>
            </a:rPr>
            <a:t>Google d</a:t>
          </a:r>
          <a:r>
            <a:rPr lang="en-US" sz="2000" kern="1200" dirty="0">
              <a:latin typeface="Times New Roman" panose="02020603050405020304" pitchFamily="18" charset="0"/>
              <a:cs typeface="Times New Roman" panose="02020603050405020304" pitchFamily="18" charset="0"/>
            </a:rPr>
            <a:t>rive</a:t>
          </a:r>
          <a:endParaRPr lang="lt-LT" sz="2000" kern="1200" dirty="0">
            <a:latin typeface="Times New Roman" panose="02020603050405020304" pitchFamily="18" charset="0"/>
            <a:cs typeface="Times New Roman" panose="02020603050405020304" pitchFamily="18" charset="0"/>
          </a:endParaRPr>
        </a:p>
        <a:p>
          <a:pPr marL="0" lvl="0" indent="0" algn="l" defTabSz="800100">
            <a:lnSpc>
              <a:spcPct val="90000"/>
            </a:lnSpc>
            <a:spcBef>
              <a:spcPct val="0"/>
            </a:spcBef>
            <a:spcAft>
              <a:spcPct val="35000"/>
            </a:spcAft>
            <a:buNone/>
          </a:pPr>
          <a:r>
            <a:rPr lang="lt-LT" sz="2000" b="0" i="0" kern="1200" dirty="0">
              <a:latin typeface="Times New Roman" panose="02020603050405020304" pitchFamily="18" charset="0"/>
              <a:cs typeface="Times New Roman" panose="02020603050405020304" pitchFamily="18" charset="0"/>
            </a:rPr>
            <a:t> </a:t>
          </a:r>
          <a:r>
            <a:rPr lang="en-US" sz="2000" b="0" i="0" kern="1200" dirty="0">
              <a:latin typeface="Times New Roman" panose="02020603050405020304" pitchFamily="18" charset="0"/>
              <a:cs typeface="Times New Roman" panose="02020603050405020304" pitchFamily="18" charset="0"/>
              <a:hlinkClick xmlns:r="http://schemas.openxmlformats.org/officeDocument/2006/relationships" r:id="rId12"/>
            </a:rPr>
            <a:t>Google for Education</a:t>
          </a:r>
          <a:endParaRPr lang="en-US" sz="2000" b="0" i="0" kern="1200" dirty="0">
            <a:latin typeface="Times New Roman" panose="02020603050405020304" pitchFamily="18" charset="0"/>
            <a:cs typeface="Times New Roman" panose="02020603050405020304" pitchFamily="18" charset="0"/>
          </a:endParaRPr>
        </a:p>
        <a:p>
          <a:pPr marL="0" lvl="0" indent="0" algn="l" defTabSz="800100">
            <a:lnSpc>
              <a:spcPct val="90000"/>
            </a:lnSpc>
            <a:spcBef>
              <a:spcPct val="0"/>
            </a:spcBef>
            <a:spcAft>
              <a:spcPct val="35000"/>
            </a:spcAft>
            <a:buNone/>
          </a:pPr>
          <a:r>
            <a:rPr lang="en-GB" sz="2000" b="0" i="0" kern="1200" dirty="0">
              <a:latin typeface="Times New Roman" panose="02020603050405020304" pitchFamily="18" charset="0"/>
              <a:cs typeface="Times New Roman" panose="02020603050405020304" pitchFamily="18" charset="0"/>
              <a:hlinkClick xmlns:r="http://schemas.openxmlformats.org/officeDocument/2006/relationships" r:id="rId13"/>
            </a:rPr>
            <a:t>Introduction to G Suite for Education</a:t>
          </a:r>
          <a:endParaRPr lang="lt-LT" sz="2000" kern="1200" dirty="0">
            <a:latin typeface="Times New Roman" panose="02020603050405020304" pitchFamily="18" charset="0"/>
            <a:cs typeface="Times New Roman" panose="02020603050405020304" pitchFamily="18" charset="0"/>
          </a:endParaRPr>
        </a:p>
      </dsp:txBody>
      <dsp:txXfrm>
        <a:off x="2209310" y="5065072"/>
        <a:ext cx="8244874" cy="1184737"/>
      </dsp:txXfrm>
    </dsp:sp>
    <dsp:sp modelId="{E6FFD5E7-FDD1-47B6-9935-063AFB026DD4}">
      <dsp:nvSpPr>
        <dsp:cNvPr id="0" name=""/>
        <dsp:cNvSpPr/>
      </dsp:nvSpPr>
      <dsp:spPr>
        <a:xfrm>
          <a:off x="118473" y="5331318"/>
          <a:ext cx="2090837" cy="947790"/>
        </a:xfrm>
        <a:prstGeom prst="roundRect">
          <a:avLst>
            <a:gd name="adj" fmla="val 10000"/>
          </a:avLst>
        </a:prstGeom>
        <a:blipFill>
          <a:blip xmlns:r="http://schemas.openxmlformats.org/officeDocument/2006/relationships" r:embed="rId14">
            <a:extLst>
              <a:ext uri="{28A0092B-C50C-407E-A947-70E740481C1C}">
                <a14:useLocalDpi xmlns:a14="http://schemas.microsoft.com/office/drawing/2010/main" val="0"/>
              </a:ext>
            </a:extLst>
          </a:blip>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3F83C-C7C3-4A48-87EC-E9271DB79EDC}" type="datetimeFigureOut">
              <a:rPr lang="lt-LT" smtClean="0"/>
              <a:t>2018-02-22</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FADBA-EA81-420E-88A3-58938BB776DF}" type="slidenum">
              <a:rPr lang="lt-LT" smtClean="0"/>
              <a:t>‹#›</a:t>
            </a:fld>
            <a:endParaRPr lang="lt-LT"/>
          </a:p>
        </p:txBody>
      </p:sp>
    </p:spTree>
    <p:extLst>
      <p:ext uri="{BB962C8B-B14F-4D97-AF65-F5344CB8AC3E}">
        <p14:creationId xmlns:p14="http://schemas.microsoft.com/office/powerpoint/2010/main" val="93219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2018-02-22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280393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2018-02-22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336959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2018-02-22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349375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sirinktinis make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e Placeholder 3"/>
          <p:cNvSpPr>
            <a:spLocks noGrp="1"/>
          </p:cNvSpPr>
          <p:nvPr>
            <p:ph type="dt" sz="half" idx="10"/>
          </p:nvPr>
        </p:nvSpPr>
        <p:spPr/>
        <p:txBody>
          <a:bodyPr/>
          <a:lstStyle>
            <a:lvl1pPr>
              <a:defRPr/>
            </a:lvl1pPr>
          </a:lstStyle>
          <a:p>
            <a:pPr>
              <a:defRPr/>
            </a:pPr>
            <a:fld id="{B18A84F2-5666-4CED-AC53-37512D72AE5A}" type="datetimeFigureOut">
              <a:rPr lang="en-US"/>
              <a:pPr>
                <a:defRPr/>
              </a:pPr>
              <a:t>2/22/2018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5D5E61-8713-4CC7-8E0B-7209D2DDEC9E}" type="slidenum">
              <a:rPr lang="en-US" altLang="lt-LT"/>
              <a:pPr>
                <a:defRPr/>
              </a:pPr>
              <a:t>‹#›</a:t>
            </a:fld>
            <a:endParaRPr lang="en-US" altLang="lt-LT"/>
          </a:p>
        </p:txBody>
      </p:sp>
    </p:spTree>
    <p:extLst>
      <p:ext uri="{BB962C8B-B14F-4D97-AF65-F5344CB8AC3E}">
        <p14:creationId xmlns:p14="http://schemas.microsoft.com/office/powerpoint/2010/main" val="453863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avadinimas ir turinys">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Title 6"/>
          <p:cNvSpPr>
            <a:spLocks noGrp="1"/>
          </p:cNvSpPr>
          <p:nvPr>
            <p:ph type="title"/>
          </p:nvPr>
        </p:nvSpPr>
        <p:spPr>
          <a:xfrm>
            <a:off x="609600" y="359465"/>
            <a:ext cx="10972800" cy="1143000"/>
          </a:xfrm>
          <a:prstGeom prst="rect">
            <a:avLst/>
          </a:prstGeom>
        </p:spPr>
        <p:txBody>
          <a:bodyPr anchor="b">
            <a:normAutofit/>
          </a:bodyPr>
          <a:lstStyle/>
          <a:p>
            <a:r>
              <a:rPr lang="lt-LT"/>
              <a:t>Spustelėję redag. ruoš. pavad. stilių</a:t>
            </a:r>
          </a:p>
        </p:txBody>
      </p:sp>
      <p:sp>
        <p:nvSpPr>
          <p:cNvPr id="4" name="Date Placeholder 7"/>
          <p:cNvSpPr>
            <a:spLocks noGrp="1"/>
          </p:cNvSpPr>
          <p:nvPr>
            <p:ph type="dt" sz="half" idx="10"/>
          </p:nvPr>
        </p:nvSpPr>
        <p:spPr/>
        <p:txBody>
          <a:bodyPr/>
          <a:lstStyle>
            <a:lvl1pPr>
              <a:defRPr/>
            </a:lvl1pPr>
          </a:lstStyle>
          <a:p>
            <a:pPr>
              <a:defRPr/>
            </a:pPr>
            <a:fld id="{5C14FD69-4A85-4715-A222-ABB225B63BC6}" type="datetimeFigureOut">
              <a:rPr lang="lt-LT"/>
              <a:pPr>
                <a:defRPr/>
              </a:pPr>
              <a:t>2018-02-22</a:t>
            </a:fld>
            <a:endParaRPr lang="lt-LT"/>
          </a:p>
        </p:txBody>
      </p:sp>
      <p:sp>
        <p:nvSpPr>
          <p:cNvPr id="5" name="Slide Number Placeholder 8"/>
          <p:cNvSpPr>
            <a:spLocks noGrp="1"/>
          </p:cNvSpPr>
          <p:nvPr>
            <p:ph type="sldNum" sz="quarter" idx="11"/>
          </p:nvPr>
        </p:nvSpPr>
        <p:spPr/>
        <p:txBody>
          <a:bodyPr/>
          <a:lstStyle>
            <a:lvl1pPr>
              <a:defRPr/>
            </a:lvl1pPr>
          </a:lstStyle>
          <a:p>
            <a:pPr>
              <a:defRPr/>
            </a:pPr>
            <a:fld id="{6C5D9F32-B968-4955-9133-015A831ABD5F}" type="slidenum">
              <a:rPr/>
              <a:pPr>
                <a:defRPr/>
              </a:pPr>
              <a:t>‹#›</a:t>
            </a:fld>
            <a:endParaRPr lang="lt-LT"/>
          </a:p>
        </p:txBody>
      </p:sp>
      <p:sp>
        <p:nvSpPr>
          <p:cNvPr id="6" name="Footer Placeholder 9"/>
          <p:cNvSpPr>
            <a:spLocks noGrp="1"/>
          </p:cNvSpPr>
          <p:nvPr>
            <p:ph type="ftr" sz="quarter" idx="12"/>
          </p:nvPr>
        </p:nvSpPr>
        <p:spPr/>
        <p:txBody>
          <a:bodyPr/>
          <a:lstStyle>
            <a:lvl1pPr>
              <a:defRPr/>
            </a:lvl1pPr>
          </a:lstStyle>
          <a:p>
            <a:pPr>
              <a:defRPr/>
            </a:pPr>
            <a:endParaRPr lang="lt-LT"/>
          </a:p>
        </p:txBody>
      </p:sp>
    </p:spTree>
    <p:extLst>
      <p:ext uri="{BB962C8B-B14F-4D97-AF65-F5344CB8AC3E}">
        <p14:creationId xmlns:p14="http://schemas.microsoft.com/office/powerpoint/2010/main" val="175032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2018-02-22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94029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7F7466-C12D-46FB-A50D-920319670C01}" type="datetimeFigureOut">
              <a:rPr lang="lt-LT" smtClean="0"/>
              <a:t>2018-02-22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428546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337F7466-C12D-46FB-A50D-920319670C01}" type="datetimeFigureOut">
              <a:rPr lang="lt-LT" smtClean="0"/>
              <a:t>2018-02-22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172718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337F7466-C12D-46FB-A50D-920319670C01}" type="datetimeFigureOut">
              <a:rPr lang="lt-LT" smtClean="0"/>
              <a:t>2018-02-22</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167611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337F7466-C12D-46FB-A50D-920319670C01}" type="datetimeFigureOut">
              <a:rPr lang="lt-LT" smtClean="0"/>
              <a:t>2018-02-22</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325378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F7466-C12D-46FB-A50D-920319670C01}" type="datetimeFigureOut">
              <a:rPr lang="lt-LT" smtClean="0"/>
              <a:t>2018-02-22</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267295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F7466-C12D-46FB-A50D-920319670C01}" type="datetimeFigureOut">
              <a:rPr lang="lt-LT" smtClean="0"/>
              <a:t>2018-02-22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121928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F7466-C12D-46FB-A50D-920319670C01}" type="datetimeFigureOut">
              <a:rPr lang="lt-LT" smtClean="0"/>
              <a:t>2018-02-22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E0D0E-AA8A-420B-8528-B3DAEBFFE706}" type="slidenum">
              <a:rPr lang="lt-LT" smtClean="0"/>
              <a:t>‹#›</a:t>
            </a:fld>
            <a:endParaRPr lang="lt-LT"/>
          </a:p>
        </p:txBody>
      </p:sp>
    </p:spTree>
    <p:extLst>
      <p:ext uri="{BB962C8B-B14F-4D97-AF65-F5344CB8AC3E}">
        <p14:creationId xmlns:p14="http://schemas.microsoft.com/office/powerpoint/2010/main" val="423444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r>
              <a:rPr lang="lt-LT" dirty="0"/>
              <a:t>21-26 </a:t>
            </a:r>
            <a:r>
              <a:rPr lang="lt-LT" dirty="0" err="1"/>
              <a:t>November</a:t>
            </a:r>
            <a:r>
              <a:rPr lang="lt-LT" dirty="0"/>
              <a:t> 2016. Vilnius, </a:t>
            </a:r>
            <a:r>
              <a:rPr lang="lt-LT" dirty="0" err="1"/>
              <a:t>Lithuania</a:t>
            </a:r>
            <a:endParaRPr lang="lt-LT" dirty="0"/>
          </a:p>
        </p:txBody>
      </p:sp>
      <p:sp>
        <p:nvSpPr>
          <p:cNvPr id="5" name="Footer Placeholder 4"/>
          <p:cNvSpPr>
            <a:spLocks noGrp="1"/>
          </p:cNvSpPr>
          <p:nvPr>
            <p:ph type="ftr" sz="quarter" idx="3"/>
          </p:nvPr>
        </p:nvSpPr>
        <p:spPr>
          <a:xfrm>
            <a:off x="4038599" y="6356350"/>
            <a:ext cx="6419193" cy="365125"/>
          </a:xfrm>
          <a:prstGeom prst="rect">
            <a:avLst/>
          </a:prstGeom>
        </p:spPr>
        <p:txBody>
          <a:bodyPr vert="horz" lIns="91440" tIns="45720" rIns="91440" bIns="45720" rtlCol="0" anchor="ctr"/>
          <a:lstStyle>
            <a:lvl1pPr algn="ctr">
              <a:defRPr sz="1200">
                <a:solidFill>
                  <a:schemeClr val="tx1"/>
                </a:solidFill>
                <a:latin typeface="Times New Roman" panose="02020603050405020304" pitchFamily="18" charset="0"/>
                <a:cs typeface="Times New Roman" panose="02020603050405020304" pitchFamily="18" charset="0"/>
              </a:defRPr>
            </a:lvl1pPr>
          </a:lstStyle>
          <a:p>
            <a:r>
              <a:rPr lang="en-US" dirty="0"/>
              <a:t>“Stimulating Creativity And Innovation In The Classroom</a:t>
            </a:r>
            <a:r>
              <a:rPr lang="lt-LT" dirty="0"/>
              <a:t>. </a:t>
            </a:r>
            <a:r>
              <a:rPr lang="en-US" dirty="0"/>
              <a:t>Mobile Devices In Education</a:t>
            </a:r>
            <a:r>
              <a:rPr lang="lt-LT" dirty="0"/>
              <a: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E0D0E-AA8A-420B-8528-B3DAEBFFE706}" type="slidenum">
              <a:rPr lang="lt-LT" smtClean="0"/>
              <a:t>‹#›</a:t>
            </a:fld>
            <a:endParaRPr lang="lt-LT" dirty="0"/>
          </a:p>
        </p:txBody>
      </p:sp>
      <p:sp>
        <p:nvSpPr>
          <p:cNvPr id="9" name="Rectangle 8"/>
          <p:cNvSpPr/>
          <p:nvPr userDrawn="1"/>
        </p:nvSpPr>
        <p:spPr>
          <a:xfrm>
            <a:off x="1" y="0"/>
            <a:ext cx="178676" cy="3352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ectangle 10"/>
          <p:cNvSpPr/>
          <p:nvPr userDrawn="1"/>
        </p:nvSpPr>
        <p:spPr>
          <a:xfrm>
            <a:off x="1" y="3505200"/>
            <a:ext cx="178676" cy="3352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Rectangle 11"/>
          <p:cNvSpPr/>
          <p:nvPr userDrawn="1"/>
        </p:nvSpPr>
        <p:spPr>
          <a:xfrm>
            <a:off x="0" y="2341179"/>
            <a:ext cx="178676" cy="23280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3" name="Picture 12"/>
          <p:cNvPicPr/>
          <p:nvPr userDrawn="1"/>
        </p:nvPicPr>
        <p:blipFill rotWithShape="1">
          <a:blip r:embed="rId15">
            <a:extLst>
              <a:ext uri="{28A0092B-C50C-407E-A947-70E740481C1C}">
                <a14:useLocalDpi xmlns:a14="http://schemas.microsoft.com/office/drawing/2010/main" val="0"/>
              </a:ext>
            </a:extLst>
          </a:blip>
          <a:srcRect t="44436" r="77396"/>
          <a:stretch/>
        </p:blipFill>
        <p:spPr bwMode="auto">
          <a:xfrm>
            <a:off x="11279964" y="1027906"/>
            <a:ext cx="912036" cy="1106082"/>
          </a:xfrm>
          <a:prstGeom prst="rect">
            <a:avLst/>
          </a:prstGeom>
          <a:noFill/>
          <a:ln>
            <a:noFill/>
          </a:ln>
        </p:spPr>
      </p:pic>
      <p:pic>
        <p:nvPicPr>
          <p:cNvPr id="2053" name="Picture 5" descr="Vaizdo rezultata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353800" y="2015326"/>
            <a:ext cx="838200" cy="55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94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glevaivadiene@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reatingminds.org/tools/tools_defining.htm" TargetMode="External"/><Relationship Id="rId2" Type="http://schemas.openxmlformats.org/officeDocument/2006/relationships/hyperlink" Target="http://www.mindtools.com/" TargetMode="External"/><Relationship Id="rId1" Type="http://schemas.openxmlformats.org/officeDocument/2006/relationships/slideLayout" Target="../slideLayouts/slideLayout2.xml"/><Relationship Id="rId5" Type="http://schemas.openxmlformats.org/officeDocument/2006/relationships/hyperlink" Target="http://www.innovationtools.com/" TargetMode="External"/><Relationship Id="rId4" Type="http://schemas.openxmlformats.org/officeDocument/2006/relationships/hyperlink" Target="http://www.greggfraley.co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tagcrowd.com/" TargetMode="External"/><Relationship Id="rId3" Type="http://schemas.openxmlformats.org/officeDocument/2006/relationships/hyperlink" Target="http://en.linoit.com/" TargetMode="External"/><Relationship Id="rId7" Type="http://schemas.openxmlformats.org/officeDocument/2006/relationships/hyperlink" Target="http://wetpaint.com/" TargetMode="External"/><Relationship Id="rId2" Type="http://schemas.openxmlformats.org/officeDocument/2006/relationships/hyperlink" Target="http://www.mindmeister.com/" TargetMode="External"/><Relationship Id="rId1" Type="http://schemas.openxmlformats.org/officeDocument/2006/relationships/slideLayout" Target="../slideLayouts/slideLayout2.xml"/><Relationship Id="rId6" Type="http://schemas.openxmlformats.org/officeDocument/2006/relationships/hyperlink" Target="http://www.evernote.com/" TargetMode="External"/><Relationship Id="rId5" Type="http://schemas.openxmlformats.org/officeDocument/2006/relationships/hyperlink" Target="http://www.groupsystems.com/" TargetMode="External"/><Relationship Id="rId4" Type="http://schemas.openxmlformats.org/officeDocument/2006/relationships/hyperlink" Target="http://digitaldreamboard.com/" TargetMode="External"/><Relationship Id="rId9" Type="http://schemas.openxmlformats.org/officeDocument/2006/relationships/hyperlink" Target="http://www.docs.google.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reviewbasics.com/Home.aspx?NoCache=8bde957d-5298-4878-93ef-ce30aa649d49" TargetMode="External"/><Relationship Id="rId3" Type="http://schemas.openxmlformats.org/officeDocument/2006/relationships/hyperlink" Target="http://wridea.com/" TargetMode="External"/><Relationship Id="rId7" Type="http://schemas.openxmlformats.org/officeDocument/2006/relationships/hyperlink" Target="http://www.stixy.com/" TargetMode="External"/><Relationship Id="rId2" Type="http://schemas.openxmlformats.org/officeDocument/2006/relationships/hyperlink" Target="http://www.keepandshare.com/" TargetMode="External"/><Relationship Id="rId1" Type="http://schemas.openxmlformats.org/officeDocument/2006/relationships/slideLayout" Target="../slideLayouts/slideLayout2.xml"/><Relationship Id="rId6" Type="http://schemas.openxmlformats.org/officeDocument/2006/relationships/hyperlink" Target="http://www.spicebird.com/" TargetMode="External"/><Relationship Id="rId5" Type="http://schemas.openxmlformats.org/officeDocument/2006/relationships/hyperlink" Target="http://www.twiddla.com/" TargetMode="External"/><Relationship Id="rId4" Type="http://schemas.openxmlformats.org/officeDocument/2006/relationships/hyperlink" Target="http://writeboard.com/"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mikogo.com/en/" TargetMode="External"/><Relationship Id="rId3" Type="http://schemas.openxmlformats.org/officeDocument/2006/relationships/hyperlink" Target="http://www.oovoo.com/" TargetMode="External"/><Relationship Id="rId7" Type="http://schemas.openxmlformats.org/officeDocument/2006/relationships/hyperlink" Target="http://simplybox.com/index/education" TargetMode="External"/><Relationship Id="rId2" Type="http://schemas.openxmlformats.org/officeDocument/2006/relationships/hyperlink" Target="http://www.editgrid.com/" TargetMode="External"/><Relationship Id="rId1" Type="http://schemas.openxmlformats.org/officeDocument/2006/relationships/slideLayout" Target="../slideLayouts/slideLayout2.xml"/><Relationship Id="rId6" Type="http://schemas.openxmlformats.org/officeDocument/2006/relationships/hyperlink" Target="http://www.edmodo.com/" TargetMode="External"/><Relationship Id="rId5" Type="http://schemas.openxmlformats.org/officeDocument/2006/relationships/hyperlink" Target="http://www.grouptweet.com/" TargetMode="External"/><Relationship Id="rId4" Type="http://schemas.openxmlformats.org/officeDocument/2006/relationships/hyperlink" Target="http://www.palbee.com/index.aspx" TargetMode="External"/><Relationship Id="rId9" Type="http://schemas.openxmlformats.org/officeDocument/2006/relationships/hyperlink" Target="http://vyew.com/site/index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wetoku.com/" TargetMode="External"/><Relationship Id="rId2" Type="http://schemas.openxmlformats.org/officeDocument/2006/relationships/hyperlink" Target="http://www.palbee.com/index.aspx" TargetMode="Externa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3" Type="http://schemas.openxmlformats.org/officeDocument/2006/relationships/hyperlink" Target="http://www.aypwip.org/webnote/" TargetMode="External"/><Relationship Id="rId2" Type="http://schemas.openxmlformats.org/officeDocument/2006/relationships/hyperlink" Target="http://springnote.com/"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writeboard.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wallwisher.com/wall/teachersweb20" TargetMode="External"/><Relationship Id="rId2" Type="http://schemas.openxmlformats.org/officeDocument/2006/relationships/hyperlink" Target="http://www.wallwisher.com/"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stixy.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dabbleboard.com/" TargetMode="External"/><Relationship Id="rId2" Type="http://schemas.openxmlformats.org/officeDocument/2006/relationships/hyperlink" Target="http://cosketch.com/"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wiggio.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indmeister.com/12213323" TargetMode="External"/><Relationship Id="rId2" Type="http://schemas.openxmlformats.org/officeDocument/2006/relationships/hyperlink" Target="http://www.mindmeister.com/"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WYhCSbtzTH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gist.com/" TargetMode="External"/><Relationship Id="rId13" Type="http://schemas.openxmlformats.org/officeDocument/2006/relationships/hyperlink" Target="http://www.mindmeister.com/" TargetMode="External"/><Relationship Id="rId3" Type="http://schemas.openxmlformats.org/officeDocument/2006/relationships/hyperlink" Target="http://journalism.alltop.com/" TargetMode="External"/><Relationship Id="rId7" Type="http://schemas.openxmlformats.org/officeDocument/2006/relationships/hyperlink" Target="http://www.backnoise.com/" TargetMode="External"/><Relationship Id="rId12" Type="http://schemas.openxmlformats.org/officeDocument/2006/relationships/hyperlink" Target="http://www.springpadit.com/" TargetMode="External"/><Relationship Id="rId2" Type="http://schemas.openxmlformats.org/officeDocument/2006/relationships/hyperlink" Target="http://www.alltop.com/" TargetMode="External"/><Relationship Id="rId16" Type="http://schemas.openxmlformats.org/officeDocument/2006/relationships/hyperlink" Target="http://www.skribit.com/" TargetMode="External"/><Relationship Id="rId1" Type="http://schemas.openxmlformats.org/officeDocument/2006/relationships/slideLayout" Target="../slideLayouts/slideLayout2.xml"/><Relationship Id="rId6" Type="http://schemas.openxmlformats.org/officeDocument/2006/relationships/hyperlink" Target="http://www.tinychat.com/" TargetMode="External"/><Relationship Id="rId11" Type="http://schemas.openxmlformats.org/officeDocument/2006/relationships/hyperlink" Target="http://www.google.com/wave" TargetMode="External"/><Relationship Id="rId5" Type="http://schemas.openxmlformats.org/officeDocument/2006/relationships/hyperlink" Target="http://www.digsby.com/" TargetMode="External"/><Relationship Id="rId15" Type="http://schemas.openxmlformats.org/officeDocument/2006/relationships/hyperlink" Target="http://www.utterli.com/" TargetMode="External"/><Relationship Id="rId10" Type="http://schemas.openxmlformats.org/officeDocument/2006/relationships/hyperlink" Target="http://www.google.com/reader" TargetMode="External"/><Relationship Id="rId4" Type="http://schemas.openxmlformats.org/officeDocument/2006/relationships/hyperlink" Target="http://www.basecamphq.com/" TargetMode="External"/><Relationship Id="rId9" Type="http://schemas.openxmlformats.org/officeDocument/2006/relationships/hyperlink" Target="http://www.google.com/apps" TargetMode="External"/><Relationship Id="rId14" Type="http://schemas.openxmlformats.org/officeDocument/2006/relationships/hyperlink" Target="http://www.instapaper.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tweetgrid.com/" TargetMode="External"/><Relationship Id="rId3" Type="http://schemas.openxmlformats.org/officeDocument/2006/relationships/hyperlink" Target="http://www.tweetbeep.com/" TargetMode="External"/><Relationship Id="rId7" Type="http://schemas.openxmlformats.org/officeDocument/2006/relationships/hyperlink" Target="http://www.monitter.com/" TargetMode="External"/><Relationship Id="rId2" Type="http://schemas.openxmlformats.org/officeDocument/2006/relationships/hyperlink" Target="http://www.convotrack.com/" TargetMode="External"/><Relationship Id="rId1" Type="http://schemas.openxmlformats.org/officeDocument/2006/relationships/slideLayout" Target="../slideLayouts/slideLayout2.xml"/><Relationship Id="rId6" Type="http://schemas.openxmlformats.org/officeDocument/2006/relationships/hyperlink" Target="http://www.socialmention.com/" TargetMode="External"/><Relationship Id="rId5" Type="http://schemas.openxmlformats.org/officeDocument/2006/relationships/hyperlink" Target="http://www.google.com/alerts" TargetMode="External"/><Relationship Id="rId10" Type="http://schemas.openxmlformats.org/officeDocument/2006/relationships/hyperlink" Target="http://www.twitterfall.com/" TargetMode="External"/><Relationship Id="rId4" Type="http://schemas.openxmlformats.org/officeDocument/2006/relationships/hyperlink" Target="http://www.google.com/analytics" TargetMode="External"/><Relationship Id="rId9" Type="http://schemas.openxmlformats.org/officeDocument/2006/relationships/hyperlink" Target="http://www.tweetchat.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twitpic.com/" TargetMode="External"/><Relationship Id="rId2" Type="http://schemas.openxmlformats.org/officeDocument/2006/relationships/hyperlink" Target="http://www.yousendit.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qik.com/" TargetMode="External"/><Relationship Id="rId2" Type="http://schemas.openxmlformats.org/officeDocument/2006/relationships/hyperlink" Target="http://www.ustream.t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ddictomatic.com/" TargetMode="External"/><Relationship Id="rId2" Type="http://schemas.openxmlformats.org/officeDocument/2006/relationships/hyperlink" Target="http://www.zotero.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linkset.com/" TargetMode="External"/><Relationship Id="rId2" Type="http://schemas.openxmlformats.org/officeDocument/2006/relationships/hyperlink" Target="http://www.publish2.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teacherrebootcamp.com/2016/11/25/digitaladventcalenda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teach-nology.com/arcade/" TargetMode="External"/><Relationship Id="rId13" Type="http://schemas.openxmlformats.org/officeDocument/2006/relationships/hyperlink" Target="http://www.localendar.com/cobrand/teachnology" TargetMode="External"/><Relationship Id="rId3" Type="http://schemas.openxmlformats.org/officeDocument/2006/relationships/hyperlink" Target="http://www.teach-nology.com/forum/" TargetMode="External"/><Relationship Id="rId7" Type="http://schemas.openxmlformats.org/officeDocument/2006/relationships/hyperlink" Target="http://www.teach-nology.com/newsletters/" TargetMode="External"/><Relationship Id="rId12" Type="http://schemas.openxmlformats.org/officeDocument/2006/relationships/hyperlink" Target="http://www.teach-nology.com/web_tools/mouse/" TargetMode="External"/><Relationship Id="rId2" Type="http://schemas.openxmlformats.org/officeDocument/2006/relationships/hyperlink" Target="http://www.teach-nology.com/poll/thisweekpoll.php" TargetMode="External"/><Relationship Id="rId1" Type="http://schemas.openxmlformats.org/officeDocument/2006/relationships/slideLayout" Target="../slideLayouts/slideLayout5.xml"/><Relationship Id="rId6" Type="http://schemas.openxmlformats.org/officeDocument/2006/relationships/hyperlink" Target="http://www.teach-nology.com/web_tools/web_site/" TargetMode="External"/><Relationship Id="rId11" Type="http://schemas.openxmlformats.org/officeDocument/2006/relationships/hyperlink" Target="http://teachnology.mail.everyone.net/" TargetMode="External"/><Relationship Id="rId5" Type="http://schemas.openxmlformats.org/officeDocument/2006/relationships/hyperlink" Target="http://www.teach-nology.com/downloads/" TargetMode="External"/><Relationship Id="rId10" Type="http://schemas.openxmlformats.org/officeDocument/2006/relationships/hyperlink" Target="http://www.teach-nology.com/web_tools/games/" TargetMode="External"/><Relationship Id="rId4" Type="http://schemas.openxmlformats.org/officeDocument/2006/relationships/hyperlink" Target="http://www.teach-nology.com/flash_checker/" TargetMode="External"/><Relationship Id="rId9" Type="http://schemas.openxmlformats.org/officeDocument/2006/relationships/hyperlink" Target="http://www.teach-nology.com/web_tools/calculator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microsoft.com/en-us/store/top-free/apps/pc?target=apps..education" TargetMode="External"/><Relationship Id="rId3" Type="http://schemas.openxmlformats.org/officeDocument/2006/relationships/hyperlink" Target="http://sixrevisions.com/tools/15-free-tools-for-web-based-collaboration/" TargetMode="External"/><Relationship Id="rId7" Type="http://schemas.openxmlformats.org/officeDocument/2006/relationships/hyperlink" Target="https://msp2l1160225102310.blob.core.windows.net/ms-p2-l1-160225-1023-13-assets/WhatsAPPening_112916.pdf" TargetMode="External"/><Relationship Id="rId2" Type="http://schemas.openxmlformats.org/officeDocument/2006/relationships/hyperlink" Target="http://www.livebinders.com/play/play?present=true&amp;id=1310662" TargetMode="External"/><Relationship Id="rId1" Type="http://schemas.openxmlformats.org/officeDocument/2006/relationships/slideLayout" Target="../slideLayouts/slideLayout2.xml"/><Relationship Id="rId6" Type="http://schemas.openxmlformats.org/officeDocument/2006/relationships/hyperlink" Target="https://elearningindustry.com/28-free-social-bookmarking-tools-for-educators" TargetMode="External"/><Relationship Id="rId5" Type="http://schemas.openxmlformats.org/officeDocument/2006/relationships/hyperlink" Target="http://www.toolsforeducators.com/" TargetMode="External"/><Relationship Id="rId4" Type="http://schemas.openxmlformats.org/officeDocument/2006/relationships/hyperlink" Target="https://www.e-lecta.com/?source=GlobalVCR&amp;location=VirtualClassroomSystems&amp;search=online%20collaboration%20tool&amp;gclid=Cj0KEQiA56_FBRDYpqGa2p_e1MgBEiQAVEZ6-4OoFHexWRcmMat7C-rgwegfaVQAimPprlEZzBOrla8aAsjI8P8HAQ"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RJjT--hbbhc" TargetMode="External"/><Relationship Id="rId3" Type="http://schemas.openxmlformats.org/officeDocument/2006/relationships/hyperlink" Target="https://padlet.com/" TargetMode="External"/><Relationship Id="rId7" Type="http://schemas.openxmlformats.org/officeDocument/2006/relationships/image" Target="../media/image4.png"/><Relationship Id="rId2" Type="http://schemas.openxmlformats.org/officeDocument/2006/relationships/hyperlink" Target="http://en.linoit.com/"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wikispaces.com/" TargetMode="External"/><Relationship Id="rId4" Type="http://schemas.openxmlformats.org/officeDocument/2006/relationships/hyperlink" Target="https://www.tes.com/lessons"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blendspace.com/" TargetMode="External"/><Relationship Id="rId7" Type="http://schemas.openxmlformats.org/officeDocument/2006/relationships/image" Target="../media/image6.png"/><Relationship Id="rId2" Type="http://schemas.openxmlformats.org/officeDocument/2006/relationships/hyperlink" Target="http://en.linoit.com/" TargetMode="External"/><Relationship Id="rId1" Type="http://schemas.openxmlformats.org/officeDocument/2006/relationships/slideLayout" Target="../slideLayouts/slideLayout2.xml"/><Relationship Id="rId6" Type="http://schemas.openxmlformats.org/officeDocument/2006/relationships/hyperlink" Target="http://socrative.com/" TargetMode="External"/><Relationship Id="rId11" Type="http://schemas.openxmlformats.org/officeDocument/2006/relationships/image" Target="../media/image3.png"/><Relationship Id="rId5" Type="http://schemas.openxmlformats.org/officeDocument/2006/relationships/hyperlink" Target="https://www.edmodo.com/" TargetMode="External"/><Relationship Id="rId10" Type="http://schemas.openxmlformats.org/officeDocument/2006/relationships/image" Target="../media/image9.png"/><Relationship Id="rId4" Type="http://schemas.openxmlformats.org/officeDocument/2006/relationships/hyperlink" Target="https://www.blendspace.com/lessons/cslipa5BIni5Lw/ikt-pamokoje" TargetMode="Externa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tes.com/lessons"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du.google.com/k-12-solutions/g-suite/?modal_active=non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crumblr.ca/?utm_campaign=elearningindustry.com&amp;utm_source=/321-free-tools-for-teachers-free-educational-technology&amp;utm_medium=link" TargetMode="External"/><Relationship Id="rId13" Type="http://schemas.openxmlformats.org/officeDocument/2006/relationships/hyperlink" Target="http://stickyapps.se/?utm_campaign=elearningindustry.com&amp;utm_source=/321-free-tools-for-teachers-free-educational-technology&amp;utm_medium=link" TargetMode="External"/><Relationship Id="rId3" Type="http://schemas.openxmlformats.org/officeDocument/2006/relationships/hyperlink" Target="http://www.hottnotes.com/?utm_campaign=elearningindustry.com&amp;utm_source=/321-free-tools-for-teachers-free-educational-technology&amp;utm_medium=link" TargetMode="External"/><Relationship Id="rId7" Type="http://schemas.openxmlformats.org/officeDocument/2006/relationships/hyperlink" Target="https://padlet.com/?utm_campaign=elearningindustry.com&amp;utm_source=/321-free-tools-for-teachers-free-educational-technology&amp;utm_medium=link" TargetMode="External"/><Relationship Id="rId12" Type="http://schemas.openxmlformats.org/officeDocument/2006/relationships/hyperlink" Target="http://www.greeneclipse.com/stickypad.html?utm_campaign=elearningindustry.com&amp;utm_source=/321-free-tools-for-teachers-free-educational-technology&amp;utm_medium=link" TargetMode="External"/><Relationship Id="rId2" Type="http://schemas.openxmlformats.org/officeDocument/2006/relationships/hyperlink" Target="http://www.corkboard.it/?utm_campaign=elearningindustry.com&amp;utm_source=/321-free-tools-for-teachers-free-educational-technology&amp;utm_medium=link" TargetMode="External"/><Relationship Id="rId1" Type="http://schemas.openxmlformats.org/officeDocument/2006/relationships/slideLayout" Target="../slideLayouts/slideLayout2.xml"/><Relationship Id="rId6" Type="http://schemas.openxmlformats.org/officeDocument/2006/relationships/hyperlink" Target="http://www.flos-freeware.ch/notepad2.html?utm_campaign=elearningindustry.com&amp;utm_source=/321-free-tools-for-teachers-free-educational-technology&amp;utm_medium=link" TargetMode="External"/><Relationship Id="rId11" Type="http://schemas.openxmlformats.org/officeDocument/2006/relationships/hyperlink" Target="http://www.zhornsoftware.co.uk/stickies/?utm_campaign=elearningindustry.com&amp;utm_source=/321-free-tools-for-teachers-free-educational-technology&amp;utm_medium=link" TargetMode="External"/><Relationship Id="rId5" Type="http://schemas.openxmlformats.org/officeDocument/2006/relationships/hyperlink" Target="https://pinup.com/?utm_campaign=elearningindustry.com&amp;utm_source=/321-free-tools-for-teachers-free-educational-technology&amp;utm_medium=link" TargetMode="External"/><Relationship Id="rId10" Type="http://schemas.openxmlformats.org/officeDocument/2006/relationships/hyperlink" Target="http://www.spaaze.com/home?utm_campaign=elearningindustry.com&amp;utm_source=/321-free-tools-for-teachers-free-educational-technology&amp;utm_medium=link" TargetMode="External"/><Relationship Id="rId4" Type="http://schemas.openxmlformats.org/officeDocument/2006/relationships/hyperlink" Target="http://en.linoit.com/?utm_campaign=elearningindustry.com&amp;utm_source=/321-free-tools-for-teachers-free-educational-technology&amp;utm_medium=link" TargetMode="External"/><Relationship Id="rId9" Type="http://schemas.openxmlformats.org/officeDocument/2006/relationships/hyperlink" Target="http://www.simplestickynotes.com/?utm_campaign=elearningindustry.com&amp;utm_source=/321-free-tools-for-teachers-free-educational-technology&amp;utm_medium=li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797" y="1052172"/>
            <a:ext cx="9144000" cy="2387600"/>
          </a:xfrm>
        </p:spPr>
        <p:txBody>
          <a:bodyPr>
            <a:noAutofit/>
          </a:bodyPr>
          <a:lstStyle/>
          <a:p>
            <a:r>
              <a:rPr lang="en-GB" sz="4400" b="1" dirty="0">
                <a:latin typeface="Times New Roman" panose="02020603050405020304" pitchFamily="18" charset="0"/>
                <a:cs typeface="Times New Roman" panose="02020603050405020304" pitchFamily="18" charset="0"/>
              </a:rPr>
              <a:t>Innovative Teacher – Motivated Student: </a:t>
            </a:r>
            <a:br>
              <a:rPr lang="en-GB" sz="4400" b="1" dirty="0">
                <a:latin typeface="Times New Roman" panose="02020603050405020304" pitchFamily="18" charset="0"/>
                <a:cs typeface="Times New Roman" panose="02020603050405020304" pitchFamily="18" charset="0"/>
              </a:rPr>
            </a:br>
            <a:r>
              <a:rPr lang="en-GB" sz="4400" b="1" dirty="0">
                <a:latin typeface="Times New Roman" panose="02020603050405020304" pitchFamily="18" charset="0"/>
                <a:cs typeface="Times New Roman" panose="02020603050405020304" pitchFamily="18" charset="0"/>
              </a:rPr>
              <a:t>Collaborative Problem Solving</a:t>
            </a:r>
            <a:endParaRPr lang="lt-LT" sz="4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91797" y="4736775"/>
            <a:ext cx="9144000" cy="1655762"/>
          </a:xfrm>
        </p:spPr>
        <p:txBody>
          <a:bodyPr>
            <a:normAutofit/>
          </a:bodyPr>
          <a:lstStyle/>
          <a:p>
            <a:r>
              <a:rPr lang="lt-LT" dirty="0">
                <a:latin typeface="Times New Roman" panose="02020603050405020304" pitchFamily="18" charset="0"/>
                <a:cs typeface="Times New Roman" panose="02020603050405020304" pitchFamily="18" charset="0"/>
              </a:rPr>
              <a:t>Eglė Vaivadienė, Lithuania, </a:t>
            </a:r>
            <a:r>
              <a:rPr lang="lt-LT" dirty="0">
                <a:latin typeface="Times New Roman" panose="02020603050405020304" pitchFamily="18" charset="0"/>
                <a:cs typeface="Times New Roman" panose="02020603050405020304" pitchFamily="18" charset="0"/>
                <a:hlinkClick r:id="rId2"/>
              </a:rPr>
              <a:t>eglevaivadiene@gmail.com</a:t>
            </a:r>
            <a:r>
              <a:rPr lang="lt-LT" dirty="0">
                <a:latin typeface="Times New Roman" panose="02020603050405020304" pitchFamily="18" charset="0"/>
                <a:cs typeface="Times New Roman" panose="02020603050405020304" pitchFamily="18" charset="0"/>
              </a:rPr>
              <a:t>  </a:t>
            </a:r>
          </a:p>
        </p:txBody>
      </p:sp>
      <p:sp>
        <p:nvSpPr>
          <p:cNvPr id="4" name="Rectangle 3"/>
          <p:cNvSpPr/>
          <p:nvPr/>
        </p:nvSpPr>
        <p:spPr>
          <a:xfrm>
            <a:off x="2815988" y="3760928"/>
            <a:ext cx="6096000" cy="769441"/>
          </a:xfrm>
          <a:prstGeom prst="rect">
            <a:avLst/>
          </a:prstGeom>
        </p:spPr>
        <p:txBody>
          <a:bodyPr>
            <a:spAutoFit/>
          </a:bodyPr>
          <a:lstStyle/>
          <a:p>
            <a:pPr algn="ctr"/>
            <a:r>
              <a:rPr lang="en-US" sz="2200" b="1" dirty="0">
                <a:latin typeface="Times New Roman" panose="02020603050405020304" pitchFamily="18" charset="0"/>
                <a:cs typeface="Times New Roman" panose="02020603050405020304" pitchFamily="18" charset="0"/>
              </a:rPr>
              <a:t>20 February </a:t>
            </a:r>
            <a:r>
              <a:rPr lang="lt-LT" sz="2200" b="1" dirty="0">
                <a:latin typeface="Times New Roman" panose="02020603050405020304" pitchFamily="18" charset="0"/>
                <a:cs typeface="Times New Roman" panose="02020603050405020304" pitchFamily="18" charset="0"/>
              </a:rPr>
              <a:t>201</a:t>
            </a:r>
            <a:r>
              <a:rPr lang="en-US" sz="2200" b="1" dirty="0">
                <a:latin typeface="Times New Roman" panose="02020603050405020304" pitchFamily="18" charset="0"/>
                <a:cs typeface="Times New Roman" panose="02020603050405020304" pitchFamily="18" charset="0"/>
              </a:rPr>
              <a:t>8</a:t>
            </a:r>
            <a:endParaRPr lang="lt-LT" sz="2200" b="1" dirty="0">
              <a:latin typeface="Times New Roman" panose="02020603050405020304" pitchFamily="18" charset="0"/>
              <a:cs typeface="Times New Roman" panose="02020603050405020304" pitchFamily="18" charset="0"/>
            </a:endParaRPr>
          </a:p>
          <a:p>
            <a:pPr algn="ctr"/>
            <a:r>
              <a:rPr lang="en-US" sz="2200" b="1" dirty="0" err="1">
                <a:latin typeface="Times New Roman" panose="02020603050405020304" pitchFamily="18" charset="0"/>
                <a:cs typeface="Times New Roman" panose="02020603050405020304" pitchFamily="18" charset="0"/>
              </a:rPr>
              <a:t>Sesimbra</a:t>
            </a:r>
            <a:r>
              <a:rPr lang="en-US" sz="2200" b="1" dirty="0">
                <a:latin typeface="Times New Roman" panose="02020603050405020304" pitchFamily="18" charset="0"/>
                <a:cs typeface="Times New Roman" panose="02020603050405020304" pitchFamily="18" charset="0"/>
              </a:rPr>
              <a:t>, Portugal</a:t>
            </a:r>
            <a:r>
              <a:rPr lang="lt-LT" sz="2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8042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 </a:t>
            </a:r>
            <a:r>
              <a:rPr lang="lt-LT" b="1" dirty="0">
                <a:latin typeface="Times New Roman" panose="02020603050405020304" pitchFamily="18" charset="0"/>
                <a:cs typeface="Times New Roman" panose="02020603050405020304" pitchFamily="18" charset="0"/>
              </a:rPr>
              <a:t>R</a:t>
            </a:r>
            <a:r>
              <a:rPr lang="en-US" b="1" dirty="0" err="1">
                <a:latin typeface="Times New Roman" panose="02020603050405020304" pitchFamily="18" charset="0"/>
                <a:cs typeface="Times New Roman" panose="02020603050405020304" pitchFamily="18" charset="0"/>
              </a:rPr>
              <a:t>esources</a:t>
            </a:r>
            <a:r>
              <a:rPr lang="en-US" b="1" dirty="0">
                <a:latin typeface="Times New Roman" panose="02020603050405020304" pitchFamily="18" charset="0"/>
                <a:cs typeface="Times New Roman" panose="02020603050405020304" pitchFamily="18" charset="0"/>
              </a:rPr>
              <a:t> for a variety of problem-solving topics and techniques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nSpc>
                <a:spcPct val="100000"/>
              </a:lnSpc>
            </a:pPr>
            <a:r>
              <a:rPr lang="en-US" sz="3000" dirty="0">
                <a:latin typeface="Times New Roman" panose="02020603050405020304" pitchFamily="18" charset="0"/>
                <a:cs typeface="Times New Roman" panose="02020603050405020304" pitchFamily="18" charset="0"/>
                <a:hlinkClick r:id="rId2"/>
              </a:rPr>
              <a:t>http://www.mindtools.com/</a:t>
            </a:r>
            <a:r>
              <a:rPr lang="en-US" sz="3000" dirty="0">
                <a:latin typeface="Times New Roman" panose="02020603050405020304" pitchFamily="18" charset="0"/>
                <a:cs typeface="Times New Roman" panose="02020603050405020304" pitchFamily="18" charset="0"/>
              </a:rPr>
              <a:t> – great video and tools on creativity</a:t>
            </a:r>
          </a:p>
          <a:p>
            <a:pPr>
              <a:lnSpc>
                <a:spcPct val="100000"/>
              </a:lnSpc>
            </a:pPr>
            <a:r>
              <a:rPr lang="en-US" sz="3000" dirty="0">
                <a:latin typeface="Times New Roman" panose="02020603050405020304" pitchFamily="18" charset="0"/>
                <a:cs typeface="Times New Roman" panose="02020603050405020304" pitchFamily="18" charset="0"/>
                <a:hlinkClick r:id="rId3"/>
              </a:rPr>
              <a:t>http://creatingminds.org/tools/tools_defining.htm</a:t>
            </a:r>
            <a:r>
              <a:rPr lang="en-US" sz="3000" dirty="0">
                <a:latin typeface="Times New Roman" panose="02020603050405020304" pitchFamily="18" charset="0"/>
                <a:cs typeface="Times New Roman" panose="02020603050405020304" pitchFamily="18" charset="0"/>
              </a:rPr>
              <a:t> – various tools, definitions, readings on creative problem solving process</a:t>
            </a:r>
          </a:p>
          <a:p>
            <a:pPr>
              <a:lnSpc>
                <a:spcPct val="100000"/>
              </a:lnSpc>
            </a:pPr>
            <a:r>
              <a:rPr lang="en-US" sz="3000" dirty="0">
                <a:latin typeface="Times New Roman" panose="02020603050405020304" pitchFamily="18" charset="0"/>
                <a:cs typeface="Times New Roman" panose="02020603050405020304" pitchFamily="18" charset="0"/>
                <a:hlinkClick r:id="rId4"/>
              </a:rPr>
              <a:t>www.greggfraley.com</a:t>
            </a:r>
            <a:r>
              <a:rPr lang="en-US" sz="3000" dirty="0">
                <a:latin typeface="Times New Roman" panose="02020603050405020304" pitchFamily="18" charset="0"/>
                <a:cs typeface="Times New Roman" panose="02020603050405020304" pitchFamily="18" charset="0"/>
              </a:rPr>
              <a:t> – a great resource for problem solving tools</a:t>
            </a:r>
          </a:p>
          <a:p>
            <a:pPr>
              <a:lnSpc>
                <a:spcPct val="100000"/>
              </a:lnSpc>
            </a:pPr>
            <a:r>
              <a:rPr lang="en-US" sz="3000" dirty="0">
                <a:latin typeface="Times New Roman" panose="02020603050405020304" pitchFamily="18" charset="0"/>
                <a:cs typeface="Times New Roman" panose="02020603050405020304" pitchFamily="18" charset="0"/>
                <a:hlinkClick r:id="rId5"/>
              </a:rPr>
              <a:t>http://www.innovationtools.com/</a:t>
            </a:r>
            <a:r>
              <a:rPr lang="en-US" sz="3000" dirty="0">
                <a:latin typeface="Times New Roman" panose="02020603050405020304" pitchFamily="18" charset="0"/>
                <a:cs typeface="Times New Roman" panose="02020603050405020304" pitchFamily="18" charset="0"/>
              </a:rPr>
              <a:t> – a regular newsletter/blog on innovation/creativity</a:t>
            </a:r>
          </a:p>
        </p:txBody>
      </p:sp>
    </p:spTree>
    <p:extLst>
      <p:ext uri="{BB962C8B-B14F-4D97-AF65-F5344CB8AC3E}">
        <p14:creationId xmlns:p14="http://schemas.microsoft.com/office/powerpoint/2010/main" val="133445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Online</a:t>
            </a:r>
            <a:r>
              <a:rPr lang="lt-LT" dirty="0">
                <a:latin typeface="Times New Roman" panose="02020603050405020304" pitchFamily="18" charset="0"/>
                <a:cs typeface="Times New Roman" panose="02020603050405020304" pitchFamily="18" charset="0"/>
              </a:rPr>
              <a:t> T</a:t>
            </a:r>
            <a:r>
              <a:rPr lang="en-US" dirty="0" err="1">
                <a:latin typeface="Times New Roman" panose="02020603050405020304" pitchFamily="18" charset="0"/>
                <a:cs typeface="Times New Roman" panose="02020603050405020304" pitchFamily="18" charset="0"/>
              </a:rPr>
              <a:t>ools</a:t>
            </a:r>
            <a:r>
              <a:rPr lang="en-US" dirty="0">
                <a:latin typeface="Times New Roman" panose="02020603050405020304" pitchFamily="18" charset="0"/>
                <a:cs typeface="Times New Roman" panose="02020603050405020304" pitchFamily="18" charset="0"/>
              </a:rPr>
              <a:t> for the Problem Solving Process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nSpc>
                <a:spcPct val="120000"/>
              </a:lnSpc>
              <a:buNone/>
            </a:pPr>
            <a:r>
              <a:rPr lang="en-US" sz="1800" dirty="0">
                <a:latin typeface="Times New Roman" panose="02020603050405020304" pitchFamily="18" charset="0"/>
                <a:cs typeface="Times New Roman" panose="02020603050405020304" pitchFamily="18" charset="0"/>
              </a:rPr>
              <a:t>to enable groups to track their ideas, solutions and options:</a:t>
            </a:r>
          </a:p>
          <a:p>
            <a:pPr marL="0" indent="0">
              <a:lnSpc>
                <a:spcPct val="120000"/>
              </a:lnSpc>
              <a:buNone/>
            </a:pPr>
            <a:r>
              <a:rPr lang="en-US" sz="1800" dirty="0" err="1">
                <a:latin typeface="Times New Roman" panose="02020603050405020304" pitchFamily="18" charset="0"/>
                <a:cs typeface="Times New Roman" panose="02020603050405020304" pitchFamily="18" charset="0"/>
                <a:hlinkClick r:id="rId2"/>
              </a:rPr>
              <a:t>MindMeister</a:t>
            </a:r>
            <a:r>
              <a:rPr lang="en-US" sz="1800" dirty="0">
                <a:latin typeface="Times New Roman" panose="02020603050405020304" pitchFamily="18" charset="0"/>
                <a:cs typeface="Times New Roman" panose="02020603050405020304" pitchFamily="18" charset="0"/>
              </a:rPr>
              <a:t> – great online tool for mind-mapping</a:t>
            </a:r>
          </a:p>
          <a:p>
            <a:pPr marL="0" indent="0">
              <a:lnSpc>
                <a:spcPct val="120000"/>
              </a:lnSpc>
              <a:buNone/>
            </a:pPr>
            <a:r>
              <a:rPr lang="en-US" sz="1800" dirty="0" err="1">
                <a:latin typeface="Times New Roman" panose="02020603050405020304" pitchFamily="18" charset="0"/>
                <a:cs typeface="Times New Roman" panose="02020603050405020304" pitchFamily="18" charset="0"/>
                <a:hlinkClick r:id="rId3"/>
              </a:rPr>
              <a:t>Linoit</a:t>
            </a:r>
            <a:r>
              <a:rPr lang="en-US" sz="1800" dirty="0">
                <a:latin typeface="Times New Roman" panose="02020603050405020304" pitchFamily="18" charset="0"/>
                <a:cs typeface="Times New Roman" panose="02020603050405020304" pitchFamily="18" charset="0"/>
              </a:rPr>
              <a:t>- online sticky notes that you can use to group ideas in brainstorming</a:t>
            </a:r>
          </a:p>
          <a:p>
            <a:pPr marL="0" indent="0">
              <a:lnSpc>
                <a:spcPct val="120000"/>
              </a:lnSpc>
              <a:buNone/>
            </a:pPr>
            <a:r>
              <a:rPr lang="en-US" sz="1800" dirty="0">
                <a:latin typeface="Times New Roman" panose="02020603050405020304" pitchFamily="18" charset="0"/>
                <a:cs typeface="Times New Roman" panose="02020603050405020304" pitchFamily="18" charset="0"/>
                <a:hlinkClick r:id="rId4"/>
              </a:rPr>
              <a:t>Digital </a:t>
            </a:r>
            <a:r>
              <a:rPr lang="en-US" sz="1800" dirty="0" err="1">
                <a:latin typeface="Times New Roman" panose="02020603050405020304" pitchFamily="18" charset="0"/>
                <a:cs typeface="Times New Roman" panose="02020603050405020304" pitchFamily="18" charset="0"/>
                <a:hlinkClick r:id="rId4"/>
              </a:rPr>
              <a:t>Dreamboard</a:t>
            </a:r>
            <a:r>
              <a:rPr lang="en-US" sz="1800" dirty="0">
                <a:latin typeface="Times New Roman" panose="02020603050405020304" pitchFamily="18" charset="0"/>
                <a:cs typeface="Times New Roman" panose="02020603050405020304" pitchFamily="18" charset="0"/>
              </a:rPr>
              <a:t>- lets you visualize an outcome or set up a dream or desired goal</a:t>
            </a:r>
          </a:p>
          <a:p>
            <a:pPr marL="0" indent="0">
              <a:lnSpc>
                <a:spcPct val="120000"/>
              </a:lnSpc>
              <a:buNone/>
            </a:pPr>
            <a:r>
              <a:rPr lang="en-US" sz="1800" dirty="0">
                <a:latin typeface="Times New Roman" panose="02020603050405020304" pitchFamily="18" charset="0"/>
                <a:cs typeface="Times New Roman" panose="02020603050405020304" pitchFamily="18" charset="0"/>
                <a:hlinkClick r:id="rId5"/>
              </a:rPr>
              <a:t>Group Systems</a:t>
            </a:r>
            <a:r>
              <a:rPr lang="en-US" sz="1800" dirty="0">
                <a:latin typeface="Times New Roman" panose="02020603050405020304" pitchFamily="18" charset="0"/>
                <a:cs typeface="Times New Roman" panose="02020603050405020304" pitchFamily="18" charset="0"/>
              </a:rPr>
              <a:t>- team collaboration tools for individual, small group or larger company innovation</a:t>
            </a:r>
          </a:p>
          <a:p>
            <a:pPr marL="0" indent="0">
              <a:lnSpc>
                <a:spcPct val="120000"/>
              </a:lnSpc>
              <a:buNone/>
            </a:pPr>
            <a:r>
              <a:rPr lang="en-US" sz="1800" dirty="0">
                <a:latin typeface="Times New Roman" panose="02020603050405020304" pitchFamily="18" charset="0"/>
                <a:cs typeface="Times New Roman" panose="02020603050405020304" pitchFamily="18" charset="0"/>
                <a:hlinkClick r:id="rId6"/>
              </a:rPr>
              <a:t>Evernote</a:t>
            </a:r>
            <a:r>
              <a:rPr lang="en-US" sz="1800" dirty="0">
                <a:latin typeface="Times New Roman" panose="02020603050405020304" pitchFamily="18" charset="0"/>
                <a:cs typeface="Times New Roman" panose="02020603050405020304" pitchFamily="18" charset="0"/>
              </a:rPr>
              <a:t> – allows you to track and organize group notes</a:t>
            </a:r>
          </a:p>
          <a:p>
            <a:pPr marL="0" indent="0">
              <a:lnSpc>
                <a:spcPct val="120000"/>
              </a:lnSpc>
              <a:buNone/>
            </a:pPr>
            <a:r>
              <a:rPr lang="en-US" sz="1800" dirty="0">
                <a:latin typeface="Times New Roman" panose="02020603050405020304" pitchFamily="18" charset="0"/>
                <a:cs typeface="Times New Roman" panose="02020603050405020304" pitchFamily="18" charset="0"/>
                <a:hlinkClick r:id="rId7"/>
              </a:rPr>
              <a:t>Wet Paint</a:t>
            </a:r>
            <a:r>
              <a:rPr lang="en-US" sz="1800" dirty="0">
                <a:latin typeface="Times New Roman" panose="02020603050405020304" pitchFamily="18" charset="0"/>
                <a:cs typeface="Times New Roman" panose="02020603050405020304" pitchFamily="18" charset="0"/>
              </a:rPr>
              <a:t> – easily create wiki that group can share  to track the entire creative process</a:t>
            </a:r>
          </a:p>
          <a:p>
            <a:pPr marL="0" indent="0">
              <a:lnSpc>
                <a:spcPct val="120000"/>
              </a:lnSpc>
              <a:buNone/>
            </a:pPr>
            <a:r>
              <a:rPr lang="en-US" sz="1800" dirty="0">
                <a:latin typeface="Times New Roman" panose="02020603050405020304" pitchFamily="18" charset="0"/>
                <a:cs typeface="Times New Roman" panose="02020603050405020304" pitchFamily="18" charset="0"/>
                <a:hlinkClick r:id="rId8"/>
              </a:rPr>
              <a:t>Tag Crowd</a:t>
            </a:r>
            <a:r>
              <a:rPr lang="en-US" sz="1800" dirty="0">
                <a:latin typeface="Times New Roman" panose="02020603050405020304" pitchFamily="18" charset="0"/>
                <a:cs typeface="Times New Roman" panose="02020603050405020304" pitchFamily="18" charset="0"/>
              </a:rPr>
              <a:t> – use this tool to “converge” on a wide range of ideas that you have as a group – it organizes and allows you to group your responses</a:t>
            </a:r>
          </a:p>
          <a:p>
            <a:pPr marL="0" indent="0">
              <a:lnSpc>
                <a:spcPct val="120000"/>
              </a:lnSpc>
              <a:buNone/>
            </a:pPr>
            <a:r>
              <a:rPr lang="en-US" sz="1800" dirty="0">
                <a:latin typeface="Times New Roman" panose="02020603050405020304" pitchFamily="18" charset="0"/>
                <a:cs typeface="Times New Roman" panose="02020603050405020304" pitchFamily="18" charset="0"/>
                <a:hlinkClick r:id="rId9"/>
              </a:rPr>
              <a:t>Google docs</a:t>
            </a:r>
            <a:r>
              <a:rPr lang="en-US" sz="1800" dirty="0">
                <a:latin typeface="Times New Roman" panose="02020603050405020304" pitchFamily="18" charset="0"/>
                <a:cs typeface="Times New Roman" panose="02020603050405020304" pitchFamily="18" charset="0"/>
              </a:rPr>
              <a:t> – if all else fails, your team can always collaborate through the use of shared documents on Google!</a:t>
            </a:r>
            <a:endParaRPr lang="lt-L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50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15 Free Online Collaboration Tools And Apps</a:t>
            </a:r>
            <a:r>
              <a:rPr lang="lt-LT" dirty="0">
                <a:latin typeface="Times New Roman" panose="02020603050405020304" pitchFamily="18" charset="0"/>
                <a:cs typeface="Times New Roman" panose="02020603050405020304" pitchFamily="18" charset="0"/>
              </a:rPr>
              <a:t> (1)</a:t>
            </a:r>
          </a:p>
        </p:txBody>
      </p:sp>
      <p:sp>
        <p:nvSpPr>
          <p:cNvPr id="3" name="Content Placeholder 2"/>
          <p:cNvSpPr>
            <a:spLocks noGrp="1"/>
          </p:cNvSpPr>
          <p:nvPr>
            <p:ph idx="1"/>
          </p:nvPr>
        </p:nvSpPr>
        <p:spPr/>
        <p:txBody>
          <a:bodyPr>
            <a:noAutofit/>
          </a:bodyPr>
          <a:lstStyle/>
          <a:p>
            <a:pPr marL="0" indent="0">
              <a:lnSpc>
                <a:spcPct val="120000"/>
              </a:lnSpc>
              <a:buNone/>
            </a:pPr>
            <a:r>
              <a:rPr lang="en-US" sz="1500" u="sng" dirty="0">
                <a:latin typeface="Times New Roman" panose="02020603050405020304" pitchFamily="18" charset="0"/>
                <a:cs typeface="Times New Roman" panose="02020603050405020304" pitchFamily="18" charset="0"/>
                <a:hlinkClick r:id="rId2" tooltip="Keep and Share"/>
              </a:rPr>
              <a:t>Keep and Share</a:t>
            </a:r>
            <a:r>
              <a:rPr lang="en-US" sz="1500" dirty="0">
                <a:latin typeface="Times New Roman" panose="02020603050405020304" pitchFamily="18" charset="0"/>
                <a:cs typeface="Times New Roman" panose="02020603050405020304" pitchFamily="18" charset="0"/>
              </a:rPr>
              <a:t> – Keep and Share is a group file sharing system. Accounts are password-controlled and secure enough to store sensitive information.</a:t>
            </a:r>
          </a:p>
          <a:p>
            <a:pPr marL="0" indent="0">
              <a:lnSpc>
                <a:spcPct val="120000"/>
              </a:lnSpc>
              <a:buNone/>
            </a:pPr>
            <a:r>
              <a:rPr lang="en-US" sz="1500" u="sng" dirty="0" err="1">
                <a:latin typeface="Times New Roman" panose="02020603050405020304" pitchFamily="18" charset="0"/>
                <a:cs typeface="Times New Roman" panose="02020603050405020304" pitchFamily="18" charset="0"/>
                <a:hlinkClick r:id="rId3" tooltip="Wridea"/>
              </a:rPr>
              <a:t>Wridea</a:t>
            </a:r>
            <a:r>
              <a:rPr lang="en-US" sz="1500" dirty="0">
                <a:latin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cs typeface="Times New Roman" panose="02020603050405020304" pitchFamily="18" charset="0"/>
              </a:rPr>
              <a:t>Wridea</a:t>
            </a:r>
            <a:r>
              <a:rPr lang="en-US" sz="1500" dirty="0">
                <a:latin typeface="Times New Roman" panose="02020603050405020304" pitchFamily="18" charset="0"/>
                <a:cs typeface="Times New Roman" panose="02020603050405020304" pitchFamily="18" charset="0"/>
              </a:rPr>
              <a:t> makes it easy to collaborate and share ideas with colleagues, team members, and fellow learners. This brainstorming tool organizes and categorizes ideas onto different pages, provides unlimited storage, and allows users to comment on topics and ideas.</a:t>
            </a:r>
          </a:p>
          <a:p>
            <a:pPr marL="0" indent="0">
              <a:lnSpc>
                <a:spcPct val="120000"/>
              </a:lnSpc>
              <a:buNone/>
            </a:pPr>
            <a:r>
              <a:rPr lang="en-US" sz="1500" u="sng" dirty="0" err="1">
                <a:latin typeface="Times New Roman" panose="02020603050405020304" pitchFamily="18" charset="0"/>
                <a:cs typeface="Times New Roman" panose="02020603050405020304" pitchFamily="18" charset="0"/>
                <a:hlinkClick r:id="rId4" tooltip="Writeboard"/>
              </a:rPr>
              <a:t>Writeboard</a:t>
            </a:r>
            <a:r>
              <a:rPr lang="en-US" sz="1500" dirty="0">
                <a:latin typeface="Times New Roman" panose="02020603050405020304" pitchFamily="18" charset="0"/>
                <a:cs typeface="Times New Roman" panose="02020603050405020304" pitchFamily="18" charset="0"/>
              </a:rPr>
              <a:t> – Whiteboard is free collaborative writing software. It can be used to write, edit, track changes, and rollback to previous versions.</a:t>
            </a:r>
          </a:p>
          <a:p>
            <a:pPr marL="0" indent="0">
              <a:lnSpc>
                <a:spcPct val="120000"/>
              </a:lnSpc>
              <a:buNone/>
            </a:pPr>
            <a:r>
              <a:rPr lang="en-US" sz="1500" u="sng" dirty="0" err="1">
                <a:latin typeface="Times New Roman" panose="02020603050405020304" pitchFamily="18" charset="0"/>
                <a:cs typeface="Times New Roman" panose="02020603050405020304" pitchFamily="18" charset="0"/>
                <a:hlinkClick r:id="rId5" tooltip="Twiddla"/>
              </a:rPr>
              <a:t>Twiddla</a:t>
            </a:r>
            <a:r>
              <a:rPr lang="en-US" sz="1500" dirty="0">
                <a:latin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cs typeface="Times New Roman" panose="02020603050405020304" pitchFamily="18" charset="0"/>
              </a:rPr>
              <a:t>Twiddla</a:t>
            </a:r>
            <a:r>
              <a:rPr lang="en-US" sz="1500" dirty="0">
                <a:latin typeface="Times New Roman" panose="02020603050405020304" pitchFamily="18" charset="0"/>
                <a:cs typeface="Times New Roman" panose="02020603050405020304" pitchFamily="18" charset="0"/>
              </a:rPr>
              <a:t> works very well for online meetings or co-browsing. Groups can use it to mark-up and comment on web pages, images, and other content.</a:t>
            </a:r>
          </a:p>
          <a:p>
            <a:pPr marL="0" indent="0">
              <a:lnSpc>
                <a:spcPct val="120000"/>
              </a:lnSpc>
              <a:buNone/>
            </a:pPr>
            <a:r>
              <a:rPr lang="en-US" sz="1500" u="sng" dirty="0" err="1">
                <a:latin typeface="Times New Roman" panose="02020603050405020304" pitchFamily="18" charset="0"/>
                <a:cs typeface="Times New Roman" panose="02020603050405020304" pitchFamily="18" charset="0"/>
                <a:hlinkClick r:id="rId6" tooltip="Spicebird"/>
              </a:rPr>
              <a:t>Spicebird</a:t>
            </a:r>
            <a:r>
              <a:rPr lang="en-US" sz="1500" dirty="0">
                <a:latin typeface="Times New Roman" panose="02020603050405020304" pitchFamily="18" charset="0"/>
                <a:cs typeface="Times New Roman" panose="02020603050405020304" pitchFamily="18" charset="0"/>
              </a:rPr>
              <a:t> – This open source platform is an all-in-one suite of communication tools for people who want to collaborate online. Features include email, instant messaging, and an online calendar.</a:t>
            </a:r>
          </a:p>
          <a:p>
            <a:pPr marL="0" indent="0">
              <a:lnSpc>
                <a:spcPct val="120000"/>
              </a:lnSpc>
              <a:buNone/>
            </a:pPr>
            <a:r>
              <a:rPr lang="en-US" sz="1500" u="sng" dirty="0" err="1">
                <a:latin typeface="Times New Roman" panose="02020603050405020304" pitchFamily="18" charset="0"/>
                <a:cs typeface="Times New Roman" panose="02020603050405020304" pitchFamily="18" charset="0"/>
                <a:hlinkClick r:id="rId7" tooltip="Stixy"/>
              </a:rPr>
              <a:t>Stixy</a:t>
            </a:r>
            <a:r>
              <a:rPr lang="en-US" sz="1500" dirty="0">
                <a:latin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cs typeface="Times New Roman" panose="02020603050405020304" pitchFamily="18" charset="0"/>
              </a:rPr>
              <a:t>Stixy</a:t>
            </a:r>
            <a:r>
              <a:rPr lang="en-US" sz="1500" dirty="0">
                <a:latin typeface="Times New Roman" panose="02020603050405020304" pitchFamily="18" charset="0"/>
                <a:cs typeface="Times New Roman" panose="02020603050405020304" pitchFamily="18" charset="0"/>
              </a:rPr>
              <a:t> works like an online bulletin board or whiteboard. It offers a work space where you can place content and collaborate with other people on the web.</a:t>
            </a:r>
          </a:p>
          <a:p>
            <a:pPr marL="0" indent="0">
              <a:lnSpc>
                <a:spcPct val="120000"/>
              </a:lnSpc>
              <a:buNone/>
            </a:pPr>
            <a:r>
              <a:rPr lang="en-US" sz="1500" u="sng" dirty="0" err="1">
                <a:latin typeface="Times New Roman" panose="02020603050405020304" pitchFamily="18" charset="0"/>
                <a:cs typeface="Times New Roman" panose="02020603050405020304" pitchFamily="18" charset="0"/>
                <a:hlinkClick r:id="rId8" tooltip="ReviewBasics"/>
              </a:rPr>
              <a:t>ReviewBasics</a:t>
            </a:r>
            <a:r>
              <a:rPr lang="en-US" sz="1500" dirty="0">
                <a:latin typeface="Times New Roman" panose="02020603050405020304" pitchFamily="18" charset="0"/>
                <a:cs typeface="Times New Roman" panose="02020603050405020304" pitchFamily="18" charset="0"/>
              </a:rPr>
              <a:t> – This free online service is great for people who are collaborating and editing different types of content. </a:t>
            </a:r>
            <a:r>
              <a:rPr lang="en-US" sz="1500" dirty="0" err="1">
                <a:latin typeface="Times New Roman" panose="02020603050405020304" pitchFamily="18" charset="0"/>
                <a:cs typeface="Times New Roman" panose="02020603050405020304" pitchFamily="18" charset="0"/>
              </a:rPr>
              <a:t>ReviewBasics</a:t>
            </a:r>
            <a:r>
              <a:rPr lang="en-US" sz="1500" dirty="0">
                <a:latin typeface="Times New Roman" panose="02020603050405020304" pitchFamily="18" charset="0"/>
                <a:cs typeface="Times New Roman" panose="02020603050405020304" pitchFamily="18" charset="0"/>
              </a:rPr>
              <a:t> allows users to share, annotate, and markup everything from images and videos to documents.</a:t>
            </a:r>
          </a:p>
        </p:txBody>
      </p:sp>
    </p:spTree>
    <p:extLst>
      <p:ext uri="{BB962C8B-B14F-4D97-AF65-F5344CB8AC3E}">
        <p14:creationId xmlns:p14="http://schemas.microsoft.com/office/powerpoint/2010/main" val="2835696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15 free online collaboration tools and apps</a:t>
            </a:r>
            <a:r>
              <a:rPr lang="lt-LT" dirty="0">
                <a:latin typeface="Times New Roman" panose="02020603050405020304" pitchFamily="18" charset="0"/>
                <a:cs typeface="Times New Roman" panose="02020603050405020304" pitchFamily="18" charset="0"/>
              </a:rPr>
              <a:t> (2)</a:t>
            </a:r>
          </a:p>
        </p:txBody>
      </p:sp>
      <p:sp>
        <p:nvSpPr>
          <p:cNvPr id="3" name="Content Placeholder 2"/>
          <p:cNvSpPr>
            <a:spLocks noGrp="1"/>
          </p:cNvSpPr>
          <p:nvPr>
            <p:ph idx="1"/>
          </p:nvPr>
        </p:nvSpPr>
        <p:spPr/>
        <p:txBody>
          <a:bodyPr>
            <a:noAutofit/>
          </a:bodyPr>
          <a:lstStyle/>
          <a:p>
            <a:pPr marL="0" indent="0">
              <a:buNone/>
            </a:pPr>
            <a:r>
              <a:rPr lang="en-US" sz="1500" u="sng" dirty="0" err="1">
                <a:latin typeface="Times New Roman" panose="02020603050405020304" pitchFamily="18" charset="0"/>
                <a:cs typeface="Times New Roman" panose="02020603050405020304" pitchFamily="18" charset="0"/>
                <a:hlinkClick r:id="rId2" tooltip="EditGrid"/>
              </a:rPr>
              <a:t>EditGrid</a:t>
            </a:r>
            <a:r>
              <a:rPr lang="en-US" sz="1500" dirty="0">
                <a:latin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cs typeface="Times New Roman" panose="02020603050405020304" pitchFamily="18" charset="0"/>
              </a:rPr>
              <a:t>EditGrid</a:t>
            </a:r>
            <a:r>
              <a:rPr lang="en-US" sz="1500" dirty="0">
                <a:latin typeface="Times New Roman" panose="02020603050405020304" pitchFamily="18" charset="0"/>
                <a:cs typeface="Times New Roman" panose="02020603050405020304" pitchFamily="18" charset="0"/>
              </a:rPr>
              <a:t> is a web-based application that works a lot like Microsoft Excel. Special features include sharing, collaborating, and publishing capabilities.</a:t>
            </a:r>
          </a:p>
          <a:p>
            <a:pPr marL="0" indent="0">
              <a:buNone/>
            </a:pPr>
            <a:r>
              <a:rPr lang="en-US" sz="1500" u="sng" dirty="0" err="1">
                <a:latin typeface="Times New Roman" panose="02020603050405020304" pitchFamily="18" charset="0"/>
                <a:cs typeface="Times New Roman" panose="02020603050405020304" pitchFamily="18" charset="0"/>
                <a:hlinkClick r:id="rId3" tooltip="ooVoo"/>
              </a:rPr>
              <a:t>ooVoo</a:t>
            </a:r>
            <a:r>
              <a:rPr lang="en-US" sz="1500" dirty="0">
                <a:latin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cs typeface="Times New Roman" panose="02020603050405020304" pitchFamily="18" charset="0"/>
              </a:rPr>
              <a:t>ooVoo</a:t>
            </a:r>
            <a:r>
              <a:rPr lang="en-US" sz="1500" dirty="0">
                <a:latin typeface="Times New Roman" panose="02020603050405020304" pitchFamily="18" charset="0"/>
                <a:cs typeface="Times New Roman" panose="02020603050405020304" pitchFamily="18" charset="0"/>
              </a:rPr>
              <a:t> offers a free 2-way video chat service and a 6-way text chat. The site can also be used to record and send short video messages.</a:t>
            </a:r>
          </a:p>
          <a:p>
            <a:pPr marL="0" indent="0">
              <a:buNone/>
            </a:pPr>
            <a:r>
              <a:rPr lang="en-US" sz="1500" u="sng" dirty="0" err="1">
                <a:latin typeface="Times New Roman" panose="02020603050405020304" pitchFamily="18" charset="0"/>
                <a:cs typeface="Times New Roman" panose="02020603050405020304" pitchFamily="18" charset="0"/>
                <a:hlinkClick r:id="rId4" tooltip="Palbee"/>
              </a:rPr>
              <a:t>Palbee</a:t>
            </a:r>
            <a:r>
              <a:rPr lang="en-US" sz="1500" dirty="0">
                <a:latin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cs typeface="Times New Roman" panose="02020603050405020304" pitchFamily="18" charset="0"/>
              </a:rPr>
              <a:t>Palbee</a:t>
            </a:r>
            <a:r>
              <a:rPr lang="en-US" sz="1500" dirty="0">
                <a:latin typeface="Times New Roman" panose="02020603050405020304" pitchFamily="18" charset="0"/>
                <a:cs typeface="Times New Roman" panose="02020603050405020304" pitchFamily="18" charset="0"/>
              </a:rPr>
              <a:t> is a free video conferencing tool with multiple capabilities. Users can conduct video meetings with other people or record a video presentation for later viewing.</a:t>
            </a:r>
          </a:p>
          <a:p>
            <a:pPr marL="0" indent="0">
              <a:buNone/>
            </a:pPr>
            <a:r>
              <a:rPr lang="en-US" sz="1500" u="sng" dirty="0" err="1">
                <a:latin typeface="Times New Roman" panose="02020603050405020304" pitchFamily="18" charset="0"/>
                <a:cs typeface="Times New Roman" panose="02020603050405020304" pitchFamily="18" charset="0"/>
                <a:hlinkClick r:id="rId5" tooltip="GroupTweet"/>
              </a:rPr>
              <a:t>GroupTweet</a:t>
            </a:r>
            <a:r>
              <a:rPr lang="en-US" sz="1500" dirty="0">
                <a:latin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cs typeface="Times New Roman" panose="02020603050405020304" pitchFamily="18" charset="0"/>
              </a:rPr>
              <a:t>GroupTweet</a:t>
            </a:r>
            <a:r>
              <a:rPr lang="en-US" sz="1500" dirty="0">
                <a:latin typeface="Times New Roman" panose="02020603050405020304" pitchFamily="18" charset="0"/>
                <a:cs typeface="Times New Roman" panose="02020603050405020304" pitchFamily="18" charset="0"/>
              </a:rPr>
              <a:t> is designed for Twitter users who want to be able to communicate and collaborate privately.</a:t>
            </a:r>
          </a:p>
          <a:p>
            <a:pPr marL="0" indent="0">
              <a:buNone/>
            </a:pPr>
            <a:r>
              <a:rPr lang="en-US" sz="1500" u="sng" dirty="0">
                <a:latin typeface="Times New Roman" panose="02020603050405020304" pitchFamily="18" charset="0"/>
                <a:cs typeface="Times New Roman" panose="02020603050405020304" pitchFamily="18" charset="0"/>
                <a:hlinkClick r:id="rId6" tooltip="Edmodo"/>
              </a:rPr>
              <a:t>Edmodo</a:t>
            </a:r>
            <a:r>
              <a:rPr lang="en-US" sz="1500" dirty="0">
                <a:latin typeface="Times New Roman" panose="02020603050405020304" pitchFamily="18" charset="0"/>
                <a:cs typeface="Times New Roman" panose="02020603050405020304" pitchFamily="18" charset="0"/>
              </a:rPr>
              <a:t> – Edmodo is rather like a private Twitter. Students and teachers can use this free (and private) microblogging platform to communicate online. Edmodo also provides file sharing and file storage.</a:t>
            </a:r>
          </a:p>
          <a:p>
            <a:pPr marL="0" indent="0">
              <a:buNone/>
            </a:pPr>
            <a:r>
              <a:rPr lang="en-US" sz="1500" u="sng" dirty="0" err="1">
                <a:latin typeface="Times New Roman" panose="02020603050405020304" pitchFamily="18" charset="0"/>
                <a:cs typeface="Times New Roman" panose="02020603050405020304" pitchFamily="18" charset="0"/>
                <a:hlinkClick r:id="rId7" tooltip="SimplyBox"/>
              </a:rPr>
              <a:t>SimplyBox</a:t>
            </a:r>
            <a:r>
              <a:rPr lang="en-US" sz="1500" dirty="0">
                <a:latin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cs typeface="Times New Roman" panose="02020603050405020304" pitchFamily="18" charset="0"/>
              </a:rPr>
              <a:t>SimplyBox</a:t>
            </a:r>
            <a:r>
              <a:rPr lang="en-US" sz="1500" dirty="0">
                <a:latin typeface="Times New Roman" panose="02020603050405020304" pitchFamily="18" charset="0"/>
                <a:cs typeface="Times New Roman" panose="02020603050405020304" pitchFamily="18" charset="0"/>
              </a:rPr>
              <a:t> allows users to capture specific images, text, and video and then organize their finding into an easy-to-share box. Conversations and comments can then be placed around the box and shared once more.</a:t>
            </a:r>
          </a:p>
          <a:p>
            <a:pPr marL="0" indent="0">
              <a:buNone/>
            </a:pPr>
            <a:r>
              <a:rPr lang="en-US" sz="1500" u="sng" dirty="0" err="1">
                <a:latin typeface="Times New Roman" panose="02020603050405020304" pitchFamily="18" charset="0"/>
                <a:cs typeface="Times New Roman" panose="02020603050405020304" pitchFamily="18" charset="0"/>
                <a:hlinkClick r:id="rId8" tooltip="Mikogo"/>
              </a:rPr>
              <a:t>Mikogo</a:t>
            </a:r>
            <a:r>
              <a:rPr lang="en-US" sz="1500" dirty="0">
                <a:latin typeface="Times New Roman" panose="02020603050405020304" pitchFamily="18" charset="0"/>
                <a:cs typeface="Times New Roman" panose="02020603050405020304" pitchFamily="18" charset="0"/>
              </a:rPr>
              <a:t> – This free desktop sharing software can be used for online meetings, web conferences, presentations, remote support, and other collaborative efforts. </a:t>
            </a:r>
            <a:r>
              <a:rPr lang="en-US" sz="1500" dirty="0" err="1">
                <a:latin typeface="Times New Roman" panose="02020603050405020304" pitchFamily="18" charset="0"/>
                <a:cs typeface="Times New Roman" panose="02020603050405020304" pitchFamily="18" charset="0"/>
              </a:rPr>
              <a:t>Mikogo</a:t>
            </a:r>
            <a:r>
              <a:rPr lang="en-US" sz="1500" dirty="0">
                <a:latin typeface="Times New Roman" panose="02020603050405020304" pitchFamily="18" charset="0"/>
                <a:cs typeface="Times New Roman" panose="02020603050405020304" pitchFamily="18" charset="0"/>
              </a:rPr>
              <a:t> is incredibly simple to use and download.</a:t>
            </a:r>
          </a:p>
          <a:p>
            <a:pPr marL="0" indent="0">
              <a:buNone/>
            </a:pPr>
            <a:r>
              <a:rPr lang="en-US" sz="1500" u="sng" dirty="0" err="1">
                <a:latin typeface="Times New Roman" panose="02020603050405020304" pitchFamily="18" charset="0"/>
                <a:cs typeface="Times New Roman" panose="02020603050405020304" pitchFamily="18" charset="0"/>
                <a:hlinkClick r:id="rId9" tooltip="Vyew"/>
              </a:rPr>
              <a:t>Vyew</a:t>
            </a:r>
            <a:r>
              <a:rPr lang="en-US" sz="1500" dirty="0">
                <a:latin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cs typeface="Times New Roman" panose="02020603050405020304" pitchFamily="18" charset="0"/>
              </a:rPr>
              <a:t>Vyew</a:t>
            </a:r>
            <a:r>
              <a:rPr lang="en-US" sz="1500" dirty="0">
                <a:latin typeface="Times New Roman" panose="02020603050405020304" pitchFamily="18" charset="0"/>
                <a:cs typeface="Times New Roman" panose="02020603050405020304" pitchFamily="18" charset="0"/>
              </a:rPr>
              <a:t> is a relatively new collaboration platform that can be used for webinars, online conferences, and real-time learning and instruction. No installation is required and all activity can be tracked and logged.</a:t>
            </a:r>
            <a:endParaRPr lang="lt-LT"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29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hlinkClick r:id="rId2"/>
              </a:rPr>
              <a:t>Palbee</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 is a free online service that allows you to set up online video meetings with your friends or colleagues. </a:t>
            </a:r>
            <a:endParaRPr lang="lt-LT" dirty="0">
              <a:latin typeface="Times New Roman" panose="02020603050405020304" pitchFamily="18" charset="0"/>
              <a:cs typeface="Times New Roman" panose="02020603050405020304" pitchFamily="18" charset="0"/>
            </a:endParaRPr>
          </a:p>
          <a:p>
            <a:pPr marL="0" indent="0">
              <a:buNone/>
            </a:pPr>
            <a:r>
              <a:rPr lang="lt-LT"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whiteboard lets you draw, write texts, highlight or erase using different tools. </a:t>
            </a:r>
            <a:endParaRPr lang="lt-LT"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hlinkClick r:id="rId3"/>
              </a:rPr>
              <a:t>Wetoku</a:t>
            </a:r>
            <a:r>
              <a:rPr lang="en-US" dirty="0">
                <a:latin typeface="Times New Roman" panose="02020603050405020304" pitchFamily="18" charset="0"/>
                <a:cs typeface="Times New Roman" panose="02020603050405020304" pitchFamily="18" charset="0"/>
              </a:rPr>
              <a:t> is similar to </a:t>
            </a:r>
            <a:r>
              <a:rPr lang="en-US" dirty="0" err="1">
                <a:latin typeface="Times New Roman" panose="02020603050405020304" pitchFamily="18" charset="0"/>
                <a:cs typeface="Times New Roman" panose="02020603050405020304" pitchFamily="18" charset="0"/>
              </a:rPr>
              <a:t>Palbee</a:t>
            </a:r>
            <a:r>
              <a:rPr lang="en-US" dirty="0">
                <a:latin typeface="Times New Roman" panose="02020603050405020304" pitchFamily="18" charset="0"/>
                <a:cs typeface="Times New Roman" panose="02020603050405020304" pitchFamily="18" charset="0"/>
              </a:rPr>
              <a:t> though you can set video meeting with one person, you can consider </a:t>
            </a:r>
            <a:r>
              <a:rPr lang="en-US" dirty="0" err="1">
                <a:latin typeface="Times New Roman" panose="02020603050405020304" pitchFamily="18" charset="0"/>
                <a:cs typeface="Times New Roman" panose="02020603050405020304" pitchFamily="18" charset="0"/>
              </a:rPr>
              <a:t>Wetoku</a:t>
            </a:r>
            <a:r>
              <a:rPr lang="en-US" dirty="0">
                <a:latin typeface="Times New Roman" panose="02020603050405020304" pitchFamily="18" charset="0"/>
                <a:cs typeface="Times New Roman" panose="02020603050405020304" pitchFamily="18" charset="0"/>
              </a:rPr>
              <a:t> as an easy interview tool.</a:t>
            </a:r>
            <a:endParaRPr lang="lt-LT" dirty="0">
              <a:latin typeface="Times New Roman" panose="02020603050405020304" pitchFamily="18" charset="0"/>
              <a:cs typeface="Times New Roman" panose="02020603050405020304" pitchFamily="18" charset="0"/>
            </a:endParaRPr>
          </a:p>
        </p:txBody>
      </p:sp>
      <p:pic>
        <p:nvPicPr>
          <p:cNvPr id="1026" name="Picture 2" descr="Palbe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3475" y="617538"/>
            <a:ext cx="1635919"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543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hlinkClick r:id="rId2"/>
              </a:rPr>
              <a:t>Springnote</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is a web notebook service based on a wiki. You can</a:t>
            </a:r>
            <a:r>
              <a:rPr lang="lt-LT"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create your own personal notebook</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collaborate with others using group notebooks. </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create pages, </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share links and your bookmarks or share your files. </a:t>
            </a:r>
            <a:endParaRPr lang="lt-LT"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hlinkClick r:id="rId3"/>
              </a:rPr>
              <a:t>Webnote</a:t>
            </a:r>
            <a:r>
              <a:rPr lang="en-US" dirty="0">
                <a:latin typeface="Times New Roman" panose="02020603050405020304" pitchFamily="18" charset="0"/>
                <a:cs typeface="Times New Roman" panose="02020603050405020304" pitchFamily="18" charset="0"/>
                <a:hlinkClick r:id="rId3"/>
              </a:rPr>
              <a:t> </a:t>
            </a:r>
            <a:r>
              <a:rPr lang="en-US" dirty="0">
                <a:latin typeface="Times New Roman" panose="02020603050405020304" pitchFamily="18" charset="0"/>
                <a:cs typeface="Times New Roman" panose="02020603050405020304" pitchFamily="18" charset="0"/>
              </a:rPr>
              <a:t>and </a:t>
            </a:r>
            <a:r>
              <a:rPr lang="en-US" dirty="0" err="1">
                <a:latin typeface="Times New Roman" panose="02020603050405020304" pitchFamily="18" charset="0"/>
                <a:cs typeface="Times New Roman" panose="02020603050405020304" pitchFamily="18" charset="0"/>
                <a:hlinkClick r:id="rId4"/>
              </a:rPr>
              <a:t>Writeboard</a:t>
            </a:r>
            <a:r>
              <a:rPr lang="en-US" dirty="0">
                <a:latin typeface="Times New Roman" panose="02020603050405020304" pitchFamily="18" charset="0"/>
                <a:cs typeface="Times New Roman" panose="02020603050405020304" pitchFamily="18" charset="0"/>
                <a:hlinkClick r:id="rId4"/>
              </a:rPr>
              <a:t> </a:t>
            </a:r>
            <a:r>
              <a:rPr lang="en-US" dirty="0">
                <a:latin typeface="Times New Roman" panose="02020603050405020304" pitchFamily="18" charset="0"/>
                <a:cs typeface="Times New Roman" panose="02020603050405020304" pitchFamily="18" charset="0"/>
              </a:rPr>
              <a:t>are similar tools to take notes on net and share and make changes together. </a:t>
            </a:r>
            <a:endParaRPr lang="lt-LT" dirty="0">
              <a:latin typeface="Times New Roman" panose="02020603050405020304" pitchFamily="18" charset="0"/>
              <a:cs typeface="Times New Roman" panose="02020603050405020304" pitchFamily="18" charset="0"/>
            </a:endParaRPr>
          </a:p>
        </p:txBody>
      </p:sp>
      <p:pic>
        <p:nvPicPr>
          <p:cNvPr id="2050" name="Picture 2" descr="sub_logo_n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3935" y="1321000"/>
            <a:ext cx="1585913" cy="30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7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hlinkClick r:id="rId2"/>
              </a:rPr>
              <a:t>Wallwisher</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is an online and collaborative notice board maker. You can</a:t>
            </a:r>
            <a:r>
              <a:rPr lang="lt-LT"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make announcements, lists, </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share your bookmarks with others or create together</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add pictures, videos or give links. </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write anything you want to write on post-its and you can do more than that. </a:t>
            </a:r>
            <a:endParaRPr lang="lt-LT"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collaboration example</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a:rPr>
              <a:t>Nik Peachey’s </a:t>
            </a:r>
            <a:r>
              <a:rPr lang="en-US" dirty="0" err="1">
                <a:latin typeface="Times New Roman" panose="02020603050405020304" pitchFamily="18" charset="0"/>
                <a:cs typeface="Times New Roman" panose="02020603050405020304" pitchFamily="18" charset="0"/>
                <a:hlinkClick r:id="rId3"/>
              </a:rPr>
              <a:t>Wallwisher</a:t>
            </a:r>
            <a:r>
              <a:rPr lang="en-US" dirty="0">
                <a:latin typeface="Times New Roman" panose="02020603050405020304" pitchFamily="18" charset="0"/>
                <a:cs typeface="Times New Roman" panose="02020603050405020304" pitchFamily="18" charset="0"/>
              </a:rPr>
              <a:t> </a:t>
            </a:r>
            <a:endParaRPr lang="lt-LT"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hlinkClick r:id="rId4"/>
              </a:rPr>
              <a:t>Stixy</a:t>
            </a:r>
            <a:r>
              <a:rPr lang="en-US" dirty="0">
                <a:latin typeface="Times New Roman" panose="02020603050405020304" pitchFamily="18" charset="0"/>
                <a:cs typeface="Times New Roman" panose="02020603050405020304" pitchFamily="18" charset="0"/>
              </a:rPr>
              <a:t> is a similar tool. </a:t>
            </a:r>
            <a:endParaRPr lang="lt-LT" dirty="0">
              <a:latin typeface="Times New Roman" panose="02020603050405020304" pitchFamily="18" charset="0"/>
              <a:cs typeface="Times New Roman" panose="02020603050405020304" pitchFamily="18" charset="0"/>
            </a:endParaRPr>
          </a:p>
        </p:txBody>
      </p:sp>
      <p:pic>
        <p:nvPicPr>
          <p:cNvPr id="3074" name="Picture 2" descr="20090510095922-wallwishe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557" y="1328142"/>
            <a:ext cx="1778794" cy="30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055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hlinkClick r:id="rId2"/>
              </a:rPr>
              <a:t>CoSketch</a:t>
            </a:r>
            <a:r>
              <a:rPr lang="en-US" dirty="0">
                <a:latin typeface="Times New Roman" panose="02020603050405020304" pitchFamily="18" charset="0"/>
                <a:cs typeface="Times New Roman" panose="02020603050405020304" pitchFamily="18" charset="0"/>
              </a:rPr>
              <a:t> </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lets you visualize and share your ideas as images using a whiteboard with others. You can upload pictures and draw on it, add shapes, you can draw at the same time with others and you can save your sketch as an image to embed it to your blog. </a:t>
            </a:r>
            <a:endParaRPr lang="lt-LT"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hlinkClick r:id="rId3"/>
              </a:rPr>
              <a:t>DabbleBoard</a:t>
            </a:r>
            <a:r>
              <a:rPr lang="en-US" dirty="0">
                <a:latin typeface="Times New Roman" panose="02020603050405020304" pitchFamily="18" charset="0"/>
                <a:cs typeface="Times New Roman" panose="02020603050405020304" pitchFamily="18" charset="0"/>
              </a:rPr>
              <a:t> can be considered as a similar site. It’s another collaboration tool based on a whiteboard.</a:t>
            </a:r>
            <a:endParaRPr lang="lt-LT" dirty="0">
              <a:latin typeface="Times New Roman" panose="02020603050405020304" pitchFamily="18" charset="0"/>
              <a:cs typeface="Times New Roman" panose="02020603050405020304" pitchFamily="18" charset="0"/>
            </a:endParaRPr>
          </a:p>
        </p:txBody>
      </p:sp>
      <p:pic>
        <p:nvPicPr>
          <p:cNvPr id="4098" name="Picture 2" descr="http://www.cosketch.com/Images/head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3" y="338932"/>
            <a:ext cx="3007519" cy="50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175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hlinkClick r:id="rId2"/>
              </a:rPr>
              <a:t>Wiggio</a:t>
            </a:r>
            <a:r>
              <a:rPr lang="en-US" dirty="0">
                <a:latin typeface="Times New Roman" panose="02020603050405020304" pitchFamily="18" charset="0"/>
                <a:cs typeface="Times New Roman" panose="02020603050405020304" pitchFamily="18" charset="0"/>
              </a:rPr>
              <a:t> </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is an online toolkit that lets you work in groups easily. You can send emails, text messages, voice mails. It makes it easy to share files and polls. You can set video conferences and also keep shared calendar, keep track of group’s tasks and resources.</a:t>
            </a:r>
            <a:endParaRPr lang="lt-LT"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256240" y="396082"/>
            <a:ext cx="1954560" cy="641340"/>
          </a:xfrm>
          <a:prstGeom prst="rect">
            <a:avLst/>
          </a:prstGeom>
        </p:spPr>
      </p:pic>
    </p:spTree>
    <p:extLst>
      <p:ext uri="{BB962C8B-B14F-4D97-AF65-F5344CB8AC3E}">
        <p14:creationId xmlns:p14="http://schemas.microsoft.com/office/powerpoint/2010/main" val="413863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hlinkClick r:id="rId2"/>
              </a:rPr>
              <a:t>Mindmeister</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is an online collaborative mind mapping tool that you can brainstorm with others real-time. You can create your own mind map on a award winning interface or share your mind maps with your friends or collaborate with others to create a collaborative one. </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Here is</a:t>
            </a:r>
            <a:r>
              <a:rPr lang="en-US" dirty="0">
                <a:latin typeface="Times New Roman" panose="02020603050405020304" pitchFamily="18" charset="0"/>
                <a:cs typeface="Times New Roman" panose="02020603050405020304" pitchFamily="18" charset="0"/>
                <a:hlinkClick r:id="rId3"/>
              </a:rPr>
              <a:t> a good example</a:t>
            </a:r>
            <a:r>
              <a:rPr lang="en-US" dirty="0">
                <a:latin typeface="Times New Roman" panose="02020603050405020304" pitchFamily="18" charset="0"/>
                <a:cs typeface="Times New Roman" panose="02020603050405020304" pitchFamily="18" charset="0"/>
              </a:rPr>
              <a:t> with many other collaborative tools that you can use.</a:t>
            </a:r>
            <a:endParaRPr lang="lt-LT" dirty="0">
              <a:latin typeface="Times New Roman" panose="02020603050405020304" pitchFamily="18" charset="0"/>
              <a:cs typeface="Times New Roman" panose="02020603050405020304" pitchFamily="18" charset="0"/>
            </a:endParaRPr>
          </a:p>
        </p:txBody>
      </p:sp>
      <p:pic>
        <p:nvPicPr>
          <p:cNvPr id="6146" name="Picture 2" descr="logo_mindmei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3005" y="1163836"/>
            <a:ext cx="1814513" cy="46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73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latin typeface="Times New Roman" panose="02020603050405020304" pitchFamily="18" charset="0"/>
                <a:cs typeface="Times New Roman" panose="02020603050405020304" pitchFamily="18" charset="0"/>
                <a:hlinkClick r:id="rId2"/>
              </a:rPr>
              <a:t>Lietuva</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48966"/>
            <a:ext cx="10360937" cy="5260064"/>
          </a:xfrm>
        </p:spPr>
        <p:txBody>
          <a:bodyPr>
            <a:normAutofit/>
          </a:bodyPr>
          <a:lstStyle/>
          <a:p>
            <a:pPr marL="0" indent="0">
              <a:lnSpc>
                <a:spcPct val="110000"/>
              </a:lnSpc>
              <a:spcBef>
                <a:spcPts val="0"/>
              </a:spcBef>
              <a:buNone/>
            </a:pPr>
            <a:r>
              <a:rPr lang="en-US" sz="1400" b="1" dirty="0">
                <a:latin typeface="Times New Roman" panose="02020603050405020304" pitchFamily="18" charset="0"/>
                <a:cs typeface="Times New Roman" panose="02020603050405020304" pitchFamily="18" charset="0"/>
              </a:rPr>
              <a:t>Education Development Centre (EDC) </a:t>
            </a:r>
            <a:r>
              <a:rPr lang="en-US" sz="1400" dirty="0">
                <a:latin typeface="Times New Roman" panose="02020603050405020304" pitchFamily="18" charset="0"/>
                <a:cs typeface="Times New Roman" panose="02020603050405020304" pitchFamily="18" charset="0"/>
              </a:rPr>
              <a:t>is the biggest institution affiliate to the Ministry of Education and Science of the Republic of Lithuania providing educational support in the field of pre-school, primary and general education.</a:t>
            </a:r>
          </a:p>
          <a:p>
            <a:pPr marL="0" indent="0">
              <a:lnSpc>
                <a:spcPct val="110000"/>
              </a:lnSpc>
              <a:spcBef>
                <a:spcPts val="0"/>
              </a:spcBef>
              <a:buNone/>
            </a:pPr>
            <a:r>
              <a:rPr lang="en-US" sz="1400" dirty="0">
                <a:latin typeface="Times New Roman" panose="02020603050405020304" pitchFamily="18" charset="0"/>
                <a:cs typeface="Times New Roman" panose="02020603050405020304" pitchFamily="18" charset="0"/>
              </a:rPr>
              <a:t>EDC staff consists of more than 100 professionals in education.</a:t>
            </a:r>
          </a:p>
          <a:p>
            <a:pPr marL="0" indent="0">
              <a:lnSpc>
                <a:spcPct val="110000"/>
              </a:lnSpc>
              <a:spcBef>
                <a:spcPts val="0"/>
              </a:spcBef>
              <a:buNone/>
            </a:pPr>
            <a:r>
              <a:rPr lang="en-US" sz="1400" b="1" dirty="0">
                <a:latin typeface="Times New Roman" panose="02020603050405020304" pitchFamily="18" charset="0"/>
                <a:cs typeface="Times New Roman" panose="02020603050405020304" pitchFamily="18" charset="0"/>
              </a:rPr>
              <a:t>OUR COMMITMENT</a:t>
            </a:r>
            <a:r>
              <a:rPr lang="lt-LT"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We actively aim:</a:t>
            </a:r>
          </a:p>
          <a:p>
            <a:pPr>
              <a:lnSpc>
                <a:spcPct val="110000"/>
              </a:lnSpc>
              <a:spcBef>
                <a:spcPts val="0"/>
              </a:spcBef>
            </a:pPr>
            <a:r>
              <a:rPr lang="en-US" sz="1400" dirty="0">
                <a:latin typeface="Times New Roman" panose="02020603050405020304" pitchFamily="18" charset="0"/>
                <a:cs typeface="Times New Roman" panose="02020603050405020304" pitchFamily="18" charset="0"/>
              </a:rPr>
              <a:t>to form general education curriculum, which corresponds to the needs of society;</a:t>
            </a:r>
            <a:endParaRPr lang="lt-LT" sz="1400" dirty="0">
              <a:latin typeface="Times New Roman" panose="02020603050405020304" pitchFamily="18" charset="0"/>
              <a:cs typeface="Times New Roman" panose="02020603050405020304" pitchFamily="18" charset="0"/>
            </a:endParaRPr>
          </a:p>
          <a:p>
            <a:pPr>
              <a:lnSpc>
                <a:spcPct val="110000"/>
              </a:lnSpc>
              <a:spcBef>
                <a:spcPts val="0"/>
              </a:spcBef>
            </a:pPr>
            <a:r>
              <a:rPr lang="en-US" sz="1400" dirty="0">
                <a:latin typeface="Times New Roman" panose="02020603050405020304" pitchFamily="18" charset="0"/>
                <a:cs typeface="Times New Roman" panose="02020603050405020304" pitchFamily="18" charset="0"/>
              </a:rPr>
              <a:t>to initiate, create and implement innovations in education;</a:t>
            </a:r>
          </a:p>
          <a:p>
            <a:pPr>
              <a:lnSpc>
                <a:spcPct val="110000"/>
              </a:lnSpc>
              <a:spcBef>
                <a:spcPts val="0"/>
              </a:spcBef>
            </a:pPr>
            <a:r>
              <a:rPr lang="en-US" sz="1400" dirty="0">
                <a:latin typeface="Times New Roman" panose="02020603050405020304" pitchFamily="18" charset="0"/>
                <a:cs typeface="Times New Roman" panose="02020603050405020304" pitchFamily="18" charset="0"/>
              </a:rPr>
              <a:t>to implement education content quality assurance;</a:t>
            </a:r>
          </a:p>
          <a:p>
            <a:pPr>
              <a:lnSpc>
                <a:spcPct val="110000"/>
              </a:lnSpc>
              <a:spcBef>
                <a:spcPts val="0"/>
              </a:spcBef>
            </a:pPr>
            <a:r>
              <a:rPr lang="en-US" sz="1400" dirty="0">
                <a:latin typeface="Times New Roman" panose="02020603050405020304" pitchFamily="18" charset="0"/>
                <a:cs typeface="Times New Roman" panose="02020603050405020304" pitchFamily="18" charset="0"/>
              </a:rPr>
              <a:t>to improve school performance</a:t>
            </a:r>
            <a:r>
              <a:rPr lang="en-US" sz="1400" b="1"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a:lnSpc>
                <a:spcPct val="110000"/>
              </a:lnSpc>
              <a:spcBef>
                <a:spcPts val="0"/>
              </a:spcBef>
            </a:pPr>
            <a:r>
              <a:rPr lang="en-US" sz="1400" dirty="0">
                <a:latin typeface="Times New Roman" panose="02020603050405020304" pitchFamily="18" charset="0"/>
                <a:cs typeface="Times New Roman" panose="02020603050405020304" pitchFamily="18" charset="0"/>
              </a:rPr>
              <a:t>to implement necessary quality assurance activities in in-service teacher training and initiate and implement in-service teacher training </a:t>
            </a:r>
            <a:r>
              <a:rPr lang="en-US" sz="1400" dirty="0" err="1">
                <a:latin typeface="Times New Roman" panose="02020603050405020304" pitchFamily="18" charset="0"/>
                <a:cs typeface="Times New Roman" panose="02020603050405020304" pitchFamily="18" charset="0"/>
              </a:rPr>
              <a:t>programmes</a:t>
            </a:r>
            <a:r>
              <a:rPr lang="en-US" sz="1400" dirty="0">
                <a:latin typeface="Times New Roman" panose="02020603050405020304" pitchFamily="18" charset="0"/>
                <a:cs typeface="Times New Roman" panose="02020603050405020304" pitchFamily="18" charset="0"/>
              </a:rPr>
              <a:t>.</a:t>
            </a:r>
          </a:p>
          <a:p>
            <a:pPr marL="0" indent="0">
              <a:lnSpc>
                <a:spcPct val="110000"/>
              </a:lnSpc>
              <a:spcBef>
                <a:spcPts val="0"/>
              </a:spcBef>
              <a:buNone/>
            </a:pPr>
            <a:r>
              <a:rPr lang="en-US" sz="1400" b="1" dirty="0">
                <a:latin typeface="Times New Roman" panose="02020603050405020304" pitchFamily="18" charset="0"/>
                <a:cs typeface="Times New Roman" panose="02020603050405020304" pitchFamily="18" charset="0"/>
              </a:rPr>
              <a:t>OUR EXPERTISE</a:t>
            </a:r>
            <a:r>
              <a:rPr lang="lt-LT"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Over the years we have accumulated experience in these fields of expertise:</a:t>
            </a:r>
          </a:p>
          <a:p>
            <a:pPr>
              <a:lnSpc>
                <a:spcPct val="110000"/>
              </a:lnSpc>
              <a:spcBef>
                <a:spcPts val="0"/>
              </a:spcBef>
            </a:pPr>
            <a:r>
              <a:rPr lang="en-US" sz="1400" i="1" dirty="0">
                <a:latin typeface="Times New Roman" panose="02020603050405020304" pitchFamily="18" charset="0"/>
                <a:cs typeface="Times New Roman" panose="02020603050405020304" pitchFamily="18" charset="0"/>
              </a:rPr>
              <a:t>education content</a:t>
            </a:r>
            <a:r>
              <a:rPr lang="en-US" sz="1400" dirty="0">
                <a:latin typeface="Times New Roman" panose="02020603050405020304" pitchFamily="18" charset="0"/>
                <a:cs typeface="Times New Roman" panose="02020603050405020304" pitchFamily="18" charset="0"/>
              </a:rPr>
              <a:t>: development and implementation of general education content; </a:t>
            </a:r>
            <a:endParaRPr lang="lt-LT" sz="1400" dirty="0">
              <a:latin typeface="Times New Roman" panose="02020603050405020304" pitchFamily="18" charset="0"/>
              <a:cs typeface="Times New Roman" panose="02020603050405020304" pitchFamily="18" charset="0"/>
            </a:endParaRPr>
          </a:p>
          <a:p>
            <a:pPr lvl="1">
              <a:lnSpc>
                <a:spcPct val="110000"/>
              </a:lnSpc>
              <a:spcBef>
                <a:spcPts val="0"/>
              </a:spcBef>
            </a:pPr>
            <a:r>
              <a:rPr lang="en-US" sz="1400" dirty="0">
                <a:latin typeface="Times New Roman" panose="02020603050405020304" pitchFamily="18" charset="0"/>
                <a:cs typeface="Times New Roman" panose="02020603050405020304" pitchFamily="18" charset="0"/>
              </a:rPr>
              <a:t>analysis of educational processes and initiation of education innovations;</a:t>
            </a:r>
            <a:endParaRPr lang="lt-LT" sz="1400" dirty="0">
              <a:latin typeface="Times New Roman" panose="02020603050405020304" pitchFamily="18" charset="0"/>
              <a:cs typeface="Times New Roman" panose="02020603050405020304" pitchFamily="18" charset="0"/>
            </a:endParaRPr>
          </a:p>
          <a:p>
            <a:pPr lvl="1">
              <a:lnSpc>
                <a:spcPct val="110000"/>
              </a:lnSpc>
              <a:spcBef>
                <a:spcPts val="0"/>
              </a:spcBef>
            </a:pPr>
            <a:r>
              <a:rPr lang="en-US" sz="1400" dirty="0">
                <a:latin typeface="Times New Roman" panose="02020603050405020304" pitchFamily="18" charset="0"/>
                <a:cs typeface="Times New Roman" panose="02020603050405020304" pitchFamily="18" charset="0"/>
              </a:rPr>
              <a:t>coordination of education content adaptation to learners with various needs; coordination, initiation of methodological materials’ preparation for curriculum implementation and dissemination;</a:t>
            </a:r>
          </a:p>
          <a:p>
            <a:pPr>
              <a:lnSpc>
                <a:spcPct val="110000"/>
              </a:lnSpc>
              <a:spcBef>
                <a:spcPts val="0"/>
              </a:spcBef>
            </a:pPr>
            <a:r>
              <a:rPr lang="en-US" sz="1400" i="1" dirty="0">
                <a:latin typeface="Times New Roman" panose="02020603050405020304" pitchFamily="18" charset="0"/>
                <a:cs typeface="Times New Roman" panose="02020603050405020304" pitchFamily="18" charset="0"/>
              </a:rPr>
              <a:t>educational support: </a:t>
            </a:r>
            <a:r>
              <a:rPr lang="en-US" sz="1400" dirty="0">
                <a:latin typeface="Times New Roman" panose="02020603050405020304" pitchFamily="18" charset="0"/>
                <a:cs typeface="Times New Roman" panose="02020603050405020304" pitchFamily="18" charset="0"/>
              </a:rPr>
              <a:t>information support and consulting in education for education providers;</a:t>
            </a:r>
          </a:p>
          <a:p>
            <a:pPr>
              <a:lnSpc>
                <a:spcPct val="110000"/>
              </a:lnSpc>
              <a:spcBef>
                <a:spcPts val="0"/>
              </a:spcBef>
            </a:pPr>
            <a:r>
              <a:rPr lang="en-US" sz="1400" i="1" dirty="0">
                <a:latin typeface="Times New Roman" panose="02020603050405020304" pitchFamily="18" charset="0"/>
                <a:cs typeface="Times New Roman" panose="02020603050405020304" pitchFamily="18" charset="0"/>
              </a:rPr>
              <a:t>in-service teacher training: </a:t>
            </a:r>
            <a:endParaRPr lang="lt-LT" sz="1400" i="1" dirty="0">
              <a:latin typeface="Times New Roman" panose="02020603050405020304" pitchFamily="18" charset="0"/>
              <a:cs typeface="Times New Roman" panose="02020603050405020304" pitchFamily="18" charset="0"/>
            </a:endParaRPr>
          </a:p>
          <a:p>
            <a:pPr lvl="1">
              <a:lnSpc>
                <a:spcPct val="110000"/>
              </a:lnSpc>
              <a:spcBef>
                <a:spcPts val="0"/>
              </a:spcBef>
            </a:pPr>
            <a:r>
              <a:rPr lang="en-US" sz="1400" dirty="0">
                <a:latin typeface="Times New Roman" panose="02020603050405020304" pitchFamily="18" charset="0"/>
                <a:cs typeface="Times New Roman" panose="02020603050405020304" pitchFamily="18" charset="0"/>
              </a:rPr>
              <a:t>preparation and implementation of in-service teacher and school head training </a:t>
            </a:r>
            <a:r>
              <a:rPr lang="en-US" sz="1400" dirty="0" err="1">
                <a:latin typeface="Times New Roman" panose="02020603050405020304" pitchFamily="18" charset="0"/>
                <a:cs typeface="Times New Roman" panose="02020603050405020304" pitchFamily="18" charset="0"/>
              </a:rPr>
              <a:t>programmes</a:t>
            </a:r>
            <a:r>
              <a:rPr lang="en-US" sz="1400" dirty="0">
                <a:latin typeface="Times New Roman" panose="02020603050405020304" pitchFamily="18" charset="0"/>
                <a:cs typeface="Times New Roman" panose="02020603050405020304" pitchFamily="18" charset="0"/>
              </a:rPr>
              <a:t>; </a:t>
            </a:r>
            <a:endParaRPr lang="lt-LT" sz="1400" dirty="0">
              <a:latin typeface="Times New Roman" panose="02020603050405020304" pitchFamily="18" charset="0"/>
              <a:cs typeface="Times New Roman" panose="02020603050405020304" pitchFamily="18" charset="0"/>
            </a:endParaRPr>
          </a:p>
          <a:p>
            <a:pPr lvl="1">
              <a:lnSpc>
                <a:spcPct val="110000"/>
              </a:lnSpc>
              <a:spcBef>
                <a:spcPts val="0"/>
              </a:spcBef>
            </a:pPr>
            <a:r>
              <a:rPr lang="en-US" sz="1400" dirty="0">
                <a:latin typeface="Times New Roman" panose="02020603050405020304" pitchFamily="18" charset="0"/>
                <a:cs typeface="Times New Roman" panose="02020603050405020304" pitchFamily="18" charset="0"/>
              </a:rPr>
              <a:t>expert evaluation and accreditation of teacher and school head training </a:t>
            </a:r>
            <a:r>
              <a:rPr lang="en-US" sz="1400" dirty="0" err="1">
                <a:latin typeface="Times New Roman" panose="02020603050405020304" pitchFamily="18" charset="0"/>
                <a:cs typeface="Times New Roman" panose="02020603050405020304" pitchFamily="18" charset="0"/>
              </a:rPr>
              <a:t>programmes</a:t>
            </a:r>
            <a:r>
              <a:rPr lang="en-US" sz="1400" dirty="0">
                <a:latin typeface="Times New Roman" panose="02020603050405020304" pitchFamily="18" charset="0"/>
                <a:cs typeface="Times New Roman" panose="02020603050405020304" pitchFamily="18" charset="0"/>
              </a:rPr>
              <a:t>;</a:t>
            </a:r>
          </a:p>
          <a:p>
            <a:pPr>
              <a:lnSpc>
                <a:spcPct val="110000"/>
              </a:lnSpc>
              <a:spcBef>
                <a:spcPts val="0"/>
              </a:spcBef>
            </a:pPr>
            <a:r>
              <a:rPr lang="en-US" sz="1400" i="1" dirty="0">
                <a:latin typeface="Times New Roman" panose="02020603050405020304" pitchFamily="18" charset="0"/>
                <a:cs typeface="Times New Roman" panose="02020603050405020304" pitchFamily="18" charset="0"/>
              </a:rPr>
              <a:t>quality assurance: </a:t>
            </a:r>
            <a:r>
              <a:rPr lang="en-US" sz="1400" dirty="0">
                <a:latin typeface="Times New Roman" panose="02020603050405020304" pitchFamily="18" charset="0"/>
                <a:cs typeface="Times New Roman" panose="02020603050405020304" pitchFamily="18" charset="0"/>
              </a:rPr>
              <a:t>organization and coordination of expert evaluation of textbooks and other teaching/learning tools and methodological publications for general education.</a:t>
            </a:r>
          </a:p>
        </p:txBody>
      </p:sp>
    </p:spTree>
    <p:extLst>
      <p:ext uri="{BB962C8B-B14F-4D97-AF65-F5344CB8AC3E}">
        <p14:creationId xmlns:p14="http://schemas.microsoft.com/office/powerpoint/2010/main" val="990976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a:latin typeface="Times New Roman" panose="02020603050405020304" pitchFamily="18" charset="0"/>
                <a:cs typeface="Times New Roman" panose="02020603050405020304" pitchFamily="18" charset="0"/>
              </a:rPr>
              <a:t>Aggregation</a:t>
            </a:r>
            <a:r>
              <a:rPr lang="lt-LT" dirty="0">
                <a:latin typeface="Times New Roman" panose="02020603050405020304" pitchFamily="18" charset="0"/>
                <a:cs typeface="Times New Roman" panose="02020603050405020304" pitchFamily="18" charset="0"/>
              </a:rPr>
              <a:t> &amp; </a:t>
            </a:r>
            <a:r>
              <a:rPr lang="lt-LT" dirty="0" err="1">
                <a:latin typeface="Times New Roman" panose="02020603050405020304" pitchFamily="18" charset="0"/>
                <a:cs typeface="Times New Roman" panose="02020603050405020304" pitchFamily="18" charset="0"/>
              </a:rPr>
              <a:t>Collaboration</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47500" lnSpcReduction="20000"/>
          </a:bodyPr>
          <a:lstStyle/>
          <a:p>
            <a:pPr>
              <a:lnSpc>
                <a:spcPct val="120000"/>
              </a:lnSpc>
            </a:pPr>
            <a:r>
              <a:rPr lang="en-US" dirty="0" err="1">
                <a:latin typeface="Times New Roman" panose="02020603050405020304" pitchFamily="18" charset="0"/>
                <a:cs typeface="Times New Roman" panose="02020603050405020304" pitchFamily="18" charset="0"/>
                <a:hlinkClick r:id="rId2" tooltip="Alltop"/>
              </a:rPr>
              <a:t>Alltop</a:t>
            </a:r>
            <a:r>
              <a:rPr lang="en-US" dirty="0">
                <a:latin typeface="Times New Roman" panose="02020603050405020304" pitchFamily="18" charset="0"/>
                <a:cs typeface="Times New Roman" panose="02020603050405020304" pitchFamily="18" charset="0"/>
              </a:rPr>
              <a:t> – one of the leading blog aggregators out there; check out the </a:t>
            </a:r>
            <a:r>
              <a:rPr lang="en-US" dirty="0">
                <a:latin typeface="Times New Roman" panose="02020603050405020304" pitchFamily="18" charset="0"/>
                <a:cs typeface="Times New Roman" panose="02020603050405020304" pitchFamily="18" charset="0"/>
                <a:hlinkClick r:id="rId3" tooltip="Alltop Journalism"/>
              </a:rPr>
              <a:t>Journalism section</a:t>
            </a:r>
            <a:r>
              <a:rPr lang="en-US" dirty="0">
                <a:latin typeface="Times New Roman" panose="02020603050405020304" pitchFamily="18" charset="0"/>
                <a:cs typeface="Times New Roman" panose="02020603050405020304" pitchFamily="18" charset="0"/>
              </a:rPr>
              <a:t> as a good example</a:t>
            </a:r>
          </a:p>
          <a:p>
            <a:pPr>
              <a:lnSpc>
                <a:spcPct val="120000"/>
              </a:lnSpc>
            </a:pPr>
            <a:r>
              <a:rPr lang="en-US" dirty="0">
                <a:latin typeface="Times New Roman" panose="02020603050405020304" pitchFamily="18" charset="0"/>
                <a:cs typeface="Times New Roman" panose="02020603050405020304" pitchFamily="18" charset="0"/>
                <a:hlinkClick r:id="rId4" tooltip="Basecamp"/>
              </a:rPr>
              <a:t>Basecamp</a:t>
            </a:r>
            <a:r>
              <a:rPr lang="en-US" dirty="0">
                <a:latin typeface="Times New Roman" panose="02020603050405020304" pitchFamily="18" charset="0"/>
                <a:cs typeface="Times New Roman" panose="02020603050405020304" pitchFamily="18" charset="0"/>
              </a:rPr>
              <a:t> – an oldie, but a goody – online project management made easy (37Signals, the company behind Basecamp, makes several online apps that you’ll want to check out)</a:t>
            </a:r>
          </a:p>
          <a:p>
            <a:pPr>
              <a:lnSpc>
                <a:spcPct val="120000"/>
              </a:lnSpc>
            </a:pPr>
            <a:r>
              <a:rPr lang="en-US" dirty="0" err="1">
                <a:latin typeface="Times New Roman" panose="02020603050405020304" pitchFamily="18" charset="0"/>
                <a:cs typeface="Times New Roman" panose="02020603050405020304" pitchFamily="18" charset="0"/>
                <a:hlinkClick r:id="rId5" tooltip="Digsby = IM + Email + Social"/>
              </a:rPr>
              <a:t>Digsby</a:t>
            </a:r>
            <a:r>
              <a:rPr lang="en-US" dirty="0">
                <a:latin typeface="Times New Roman" panose="02020603050405020304" pitchFamily="18" charset="0"/>
                <a:cs typeface="Times New Roman" panose="02020603050405020304" pitchFamily="18" charset="0"/>
              </a:rPr>
              <a:t> – get your IM, Email and Social Networks all in one place, that’s what </a:t>
            </a:r>
            <a:r>
              <a:rPr lang="en-US" dirty="0" err="1">
                <a:latin typeface="Times New Roman" panose="02020603050405020304" pitchFamily="18" charset="0"/>
                <a:cs typeface="Times New Roman" panose="02020603050405020304" pitchFamily="18" charset="0"/>
              </a:rPr>
              <a:t>Digsby</a:t>
            </a:r>
            <a:r>
              <a:rPr lang="en-US" dirty="0">
                <a:latin typeface="Times New Roman" panose="02020603050405020304" pitchFamily="18" charset="0"/>
                <a:cs typeface="Times New Roman" panose="02020603050405020304" pitchFamily="18" charset="0"/>
              </a:rPr>
              <a:t> is all about</a:t>
            </a:r>
          </a:p>
          <a:p>
            <a:pPr>
              <a:lnSpc>
                <a:spcPct val="120000"/>
              </a:lnSpc>
            </a:pPr>
            <a:r>
              <a:rPr lang="en-US" dirty="0" err="1">
                <a:latin typeface="Times New Roman" panose="02020603050405020304" pitchFamily="18" charset="0"/>
                <a:cs typeface="Times New Roman" panose="02020603050405020304" pitchFamily="18" charset="0"/>
                <a:hlinkClick r:id="rId6" tooltip="Tinychat"/>
              </a:rPr>
              <a:t>Tinychat</a:t>
            </a:r>
            <a:r>
              <a:rPr lang="en-US" dirty="0">
                <a:latin typeface="Times New Roman" panose="02020603050405020304" pitchFamily="18" charset="0"/>
                <a:cs typeface="Times New Roman" panose="02020603050405020304" pitchFamily="18" charset="0"/>
              </a:rPr>
              <a:t> – create chatrooms on-the-fly; </a:t>
            </a:r>
            <a:r>
              <a:rPr lang="en-US" dirty="0" err="1">
                <a:latin typeface="Times New Roman" panose="02020603050405020304" pitchFamily="18" charset="0"/>
                <a:cs typeface="Times New Roman" panose="02020603050405020304" pitchFamily="18" charset="0"/>
                <a:hlinkClick r:id="rId7" tooltip="BackNoise"/>
              </a:rPr>
              <a:t>BackNoise</a:t>
            </a:r>
            <a:r>
              <a:rPr lang="en-US" dirty="0">
                <a:latin typeface="Times New Roman" panose="02020603050405020304" pitchFamily="18" charset="0"/>
                <a:cs typeface="Times New Roman" panose="02020603050405020304" pitchFamily="18" charset="0"/>
              </a:rPr>
              <a:t> is another good one for this</a:t>
            </a:r>
          </a:p>
          <a:p>
            <a:pPr>
              <a:lnSpc>
                <a:spcPct val="120000"/>
              </a:lnSpc>
            </a:pPr>
            <a:r>
              <a:rPr lang="en-US" dirty="0">
                <a:latin typeface="Times New Roman" panose="02020603050405020304" pitchFamily="18" charset="0"/>
                <a:cs typeface="Times New Roman" panose="02020603050405020304" pitchFamily="18" charset="0"/>
                <a:hlinkClick r:id="rId8" tooltip="Gist"/>
              </a:rPr>
              <a:t>Gist</a:t>
            </a:r>
            <a:r>
              <a:rPr lang="en-US" dirty="0">
                <a:latin typeface="Times New Roman" panose="02020603050405020304" pitchFamily="18" charset="0"/>
                <a:cs typeface="Times New Roman" panose="02020603050405020304" pitchFamily="18" charset="0"/>
              </a:rPr>
              <a:t> – one of my favorite apps of the day, Gist helps you learn more about the contacts you’ve made – all in one place</a:t>
            </a:r>
          </a:p>
          <a:p>
            <a:pPr>
              <a:lnSpc>
                <a:spcPct val="120000"/>
              </a:lnSpc>
            </a:pPr>
            <a:r>
              <a:rPr lang="en-US" dirty="0">
                <a:latin typeface="Times New Roman" panose="02020603050405020304" pitchFamily="18" charset="0"/>
                <a:cs typeface="Times New Roman" panose="02020603050405020304" pitchFamily="18" charset="0"/>
                <a:hlinkClick r:id="rId9" tooltip="Google Apps"/>
              </a:rPr>
              <a:t>Google Apps</a:t>
            </a:r>
            <a:r>
              <a:rPr lang="en-US" dirty="0">
                <a:latin typeface="Times New Roman" panose="02020603050405020304" pitchFamily="18" charset="0"/>
                <a:cs typeface="Times New Roman" panose="02020603050405020304" pitchFamily="18" charset="0"/>
              </a:rPr>
              <a:t> – by far the most popular toolset with this crowd, </a:t>
            </a:r>
            <a:r>
              <a:rPr lang="en-US" b="1" dirty="0">
                <a:latin typeface="Times New Roman" panose="02020603050405020304" pitchFamily="18" charset="0"/>
                <a:cs typeface="Times New Roman" panose="02020603050405020304" pitchFamily="18" charset="0"/>
              </a:rPr>
              <a:t>Gmail, Google Calendar, Google Talk, Google Docs</a:t>
            </a:r>
            <a:r>
              <a:rPr lang="en-US" dirty="0">
                <a:latin typeface="Times New Roman" panose="02020603050405020304" pitchFamily="18" charset="0"/>
                <a:cs typeface="Times New Roman" panose="02020603050405020304" pitchFamily="18" charset="0"/>
              </a:rPr>
              <a:t> all get the nod for making your life easier. Of course, I have to mention </a:t>
            </a:r>
            <a:r>
              <a:rPr lang="en-US" dirty="0">
                <a:latin typeface="Times New Roman" panose="02020603050405020304" pitchFamily="18" charset="0"/>
                <a:cs typeface="Times New Roman" panose="02020603050405020304" pitchFamily="18" charset="0"/>
                <a:hlinkClick r:id="rId10" tooltip="Google Reader"/>
              </a:rPr>
              <a:t>Google Reader</a:t>
            </a:r>
            <a:r>
              <a:rPr lang="en-US" dirty="0">
                <a:latin typeface="Times New Roman" panose="02020603050405020304" pitchFamily="18" charset="0"/>
                <a:cs typeface="Times New Roman" panose="02020603050405020304" pitchFamily="18" charset="0"/>
              </a:rPr>
              <a:t> or </a:t>
            </a:r>
            <a:r>
              <a:rPr lang="en-US" dirty="0">
                <a:latin typeface="Times New Roman" panose="02020603050405020304" pitchFamily="18" charset="0"/>
                <a:cs typeface="Times New Roman" panose="02020603050405020304" pitchFamily="18" charset="0"/>
                <a:hlinkClick r:id="rId11" tooltip="Google Wave"/>
              </a:rPr>
              <a:t>Google Wave</a:t>
            </a:r>
            <a:r>
              <a:rPr lang="en-US" dirty="0">
                <a:latin typeface="Times New Roman" panose="02020603050405020304" pitchFamily="18" charset="0"/>
                <a:cs typeface="Times New Roman" panose="02020603050405020304" pitchFamily="18" charset="0"/>
              </a:rPr>
              <a:t> in this category either</a:t>
            </a:r>
          </a:p>
          <a:p>
            <a:pPr>
              <a:lnSpc>
                <a:spcPct val="120000"/>
              </a:lnSpc>
            </a:pPr>
            <a:r>
              <a:rPr lang="en-US" dirty="0" err="1">
                <a:latin typeface="Times New Roman" panose="02020603050405020304" pitchFamily="18" charset="0"/>
                <a:cs typeface="Times New Roman" panose="02020603050405020304" pitchFamily="18" charset="0"/>
                <a:hlinkClick r:id="rId12" tooltip="Springpad"/>
              </a:rPr>
              <a:t>SpringPad</a:t>
            </a:r>
            <a:r>
              <a:rPr lang="en-US" dirty="0">
                <a:latin typeface="Times New Roman" panose="02020603050405020304" pitchFamily="18" charset="0"/>
                <a:cs typeface="Times New Roman" panose="02020603050405020304" pitchFamily="18" charset="0"/>
              </a:rPr>
              <a:t> – one of the latest online notebooks, this one is worth a test drive</a:t>
            </a:r>
          </a:p>
          <a:p>
            <a:pPr>
              <a:lnSpc>
                <a:spcPct val="120000"/>
              </a:lnSpc>
            </a:pPr>
            <a:r>
              <a:rPr lang="en-US" dirty="0" err="1">
                <a:latin typeface="Times New Roman" panose="02020603050405020304" pitchFamily="18" charset="0"/>
                <a:cs typeface="Times New Roman" panose="02020603050405020304" pitchFamily="18" charset="0"/>
                <a:hlinkClick r:id="rId13" tooltip="MindMeister"/>
              </a:rPr>
              <a:t>MindMesiter</a:t>
            </a:r>
            <a:r>
              <a:rPr lang="en-US" dirty="0">
                <a:latin typeface="Times New Roman" panose="02020603050405020304" pitchFamily="18" charset="0"/>
                <a:cs typeface="Times New Roman" panose="02020603050405020304" pitchFamily="18" charset="0"/>
              </a:rPr>
              <a:t> – collaborative, online mind mapping; I’ve yet to catch on to the whole mind-mapping craze, but those that use it love it – maybe it’s for you?</a:t>
            </a:r>
          </a:p>
          <a:p>
            <a:pPr>
              <a:lnSpc>
                <a:spcPct val="120000"/>
              </a:lnSpc>
            </a:pPr>
            <a:r>
              <a:rPr lang="en-US" dirty="0" err="1">
                <a:latin typeface="Times New Roman" panose="02020603050405020304" pitchFamily="18" charset="0"/>
                <a:cs typeface="Times New Roman" panose="02020603050405020304" pitchFamily="18" charset="0"/>
                <a:hlinkClick r:id="rId14" tooltip="Instapaper"/>
              </a:rPr>
              <a:t>Instapaper</a:t>
            </a:r>
            <a:r>
              <a:rPr lang="en-US" dirty="0">
                <a:latin typeface="Times New Roman" panose="02020603050405020304" pitchFamily="18" charset="0"/>
                <a:cs typeface="Times New Roman" panose="02020603050405020304" pitchFamily="18" charset="0"/>
              </a:rPr>
              <a:t> – a fast, easy, and free tool to save Web pages for reading later</a:t>
            </a:r>
          </a:p>
          <a:p>
            <a:pPr>
              <a:lnSpc>
                <a:spcPct val="120000"/>
              </a:lnSpc>
            </a:pPr>
            <a:r>
              <a:rPr lang="en-US" dirty="0" err="1">
                <a:latin typeface="Times New Roman" panose="02020603050405020304" pitchFamily="18" charset="0"/>
                <a:cs typeface="Times New Roman" panose="02020603050405020304" pitchFamily="18" charset="0"/>
                <a:hlinkClick r:id="rId15" tooltip="Utterli"/>
              </a:rPr>
              <a:t>Utterli</a:t>
            </a:r>
            <a:r>
              <a:rPr lang="en-US" dirty="0">
                <a:latin typeface="Times New Roman" panose="02020603050405020304" pitchFamily="18" charset="0"/>
                <a:cs typeface="Times New Roman" panose="02020603050405020304" pitchFamily="18" charset="0"/>
              </a:rPr>
              <a:t> – another online chat tool you can use to start discussions via the Web or your mobile device</a:t>
            </a:r>
          </a:p>
          <a:p>
            <a:pPr>
              <a:lnSpc>
                <a:spcPct val="120000"/>
              </a:lnSpc>
            </a:pPr>
            <a:r>
              <a:rPr lang="en-US" dirty="0" err="1">
                <a:latin typeface="Times New Roman" panose="02020603050405020304" pitchFamily="18" charset="0"/>
                <a:cs typeface="Times New Roman" panose="02020603050405020304" pitchFamily="18" charset="0"/>
                <a:hlinkClick r:id="rId16" tooltip="Skribit"/>
              </a:rPr>
              <a:t>Skribit</a:t>
            </a:r>
            <a:r>
              <a:rPr lang="en-US" dirty="0">
                <a:latin typeface="Times New Roman" panose="02020603050405020304" pitchFamily="18" charset="0"/>
                <a:cs typeface="Times New Roman" panose="02020603050405020304" pitchFamily="18" charset="0"/>
              </a:rPr>
              <a:t> – let your readers suggest topics for you to blog about, and put an end to writer’s block</a:t>
            </a:r>
          </a:p>
        </p:txBody>
      </p:sp>
    </p:spTree>
    <p:extLst>
      <p:ext uri="{BB962C8B-B14F-4D97-AF65-F5344CB8AC3E}">
        <p14:creationId xmlns:p14="http://schemas.microsoft.com/office/powerpoint/2010/main" val="2683876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latin typeface="Times New Roman" panose="02020603050405020304" pitchFamily="18" charset="0"/>
                <a:cs typeface="Times New Roman" panose="02020603050405020304" pitchFamily="18" charset="0"/>
              </a:rPr>
              <a:t>Monitoring &amp; Analytics</a:t>
            </a:r>
            <a:br>
              <a:rPr lang="en-US" dirty="0">
                <a:latin typeface="Times New Roman" panose="02020603050405020304" pitchFamily="18" charset="0"/>
                <a:cs typeface="Times New Roman" panose="02020603050405020304" pitchFamily="18" charset="0"/>
              </a:rPr>
            </a:b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55000" lnSpcReduction="20000"/>
          </a:bodyPr>
          <a:lstStyle/>
          <a:p>
            <a:pPr>
              <a:lnSpc>
                <a:spcPct val="120000"/>
              </a:lnSpc>
            </a:pPr>
            <a:r>
              <a:rPr lang="en-US" dirty="0" err="1">
                <a:latin typeface="Times New Roman" panose="02020603050405020304" pitchFamily="18" charset="0"/>
                <a:cs typeface="Times New Roman" panose="02020603050405020304" pitchFamily="18" charset="0"/>
                <a:hlinkClick r:id="rId2" tooltip="ConvoTrack"/>
              </a:rPr>
              <a:t>ConvoTrack</a:t>
            </a:r>
            <a:r>
              <a:rPr lang="en-US" dirty="0">
                <a:latin typeface="Times New Roman" panose="02020603050405020304" pitchFamily="18" charset="0"/>
                <a:cs typeface="Times New Roman" panose="02020603050405020304" pitchFamily="18" charset="0"/>
              </a:rPr>
              <a:t> – a </a:t>
            </a:r>
            <a:r>
              <a:rPr lang="en-US" dirty="0" err="1">
                <a:latin typeface="Times New Roman" panose="02020603050405020304" pitchFamily="18" charset="0"/>
                <a:cs typeface="Times New Roman" panose="02020603050405020304" pitchFamily="18" charset="0"/>
              </a:rPr>
              <a:t>bookmarklet</a:t>
            </a:r>
            <a:r>
              <a:rPr lang="en-US" dirty="0">
                <a:latin typeface="Times New Roman" panose="02020603050405020304" pitchFamily="18" charset="0"/>
                <a:cs typeface="Times New Roman" panose="02020603050405020304" pitchFamily="18" charset="0"/>
              </a:rPr>
              <a:t> that enables you to see the entire conversation surrounding a post (see comments from Twitter, </a:t>
            </a:r>
            <a:r>
              <a:rPr lang="en-US" dirty="0" err="1">
                <a:latin typeface="Times New Roman" panose="02020603050405020304" pitchFamily="18" charset="0"/>
                <a:cs typeface="Times New Roman" panose="02020603050405020304" pitchFamily="18" charset="0"/>
              </a:rPr>
              <a:t>FriendFeed</a:t>
            </a:r>
            <a:r>
              <a:rPr lang="en-US" dirty="0">
                <a:latin typeface="Times New Roman" panose="02020603050405020304" pitchFamily="18" charset="0"/>
                <a:cs typeface="Times New Roman" panose="02020603050405020304" pitchFamily="18" charset="0"/>
              </a:rPr>
              <a:t>, Digg, Reddit, etc.)</a:t>
            </a:r>
          </a:p>
          <a:p>
            <a:pPr>
              <a:lnSpc>
                <a:spcPct val="120000"/>
              </a:lnSpc>
            </a:pPr>
            <a:r>
              <a:rPr lang="en-US" dirty="0" err="1">
                <a:latin typeface="Times New Roman" panose="02020603050405020304" pitchFamily="18" charset="0"/>
                <a:cs typeface="Times New Roman" panose="02020603050405020304" pitchFamily="18" charset="0"/>
                <a:hlinkClick r:id="rId3" tooltip="TweetBeep"/>
              </a:rPr>
              <a:t>TweetBeep</a:t>
            </a:r>
            <a:r>
              <a:rPr lang="en-US" dirty="0">
                <a:latin typeface="Times New Roman" panose="02020603050405020304" pitchFamily="18" charset="0"/>
                <a:cs typeface="Times New Roman" panose="02020603050405020304" pitchFamily="18" charset="0"/>
              </a:rPr>
              <a:t> – you’ve probably heard of this one, but </a:t>
            </a:r>
            <a:r>
              <a:rPr lang="en-US" dirty="0" err="1">
                <a:latin typeface="Times New Roman" panose="02020603050405020304" pitchFamily="18" charset="0"/>
                <a:cs typeface="Times New Roman" panose="02020603050405020304" pitchFamily="18" charset="0"/>
              </a:rPr>
              <a:t>TweetBeep</a:t>
            </a:r>
            <a:r>
              <a:rPr lang="en-US" dirty="0">
                <a:latin typeface="Times New Roman" panose="02020603050405020304" pitchFamily="18" charset="0"/>
                <a:cs typeface="Times New Roman" panose="02020603050405020304" pitchFamily="18" charset="0"/>
              </a:rPr>
              <a:t> is the “Google Alerts” for Twitter – monitor keywords in Twitter and receive email summaries for free</a:t>
            </a:r>
          </a:p>
          <a:p>
            <a:pPr>
              <a:lnSpc>
                <a:spcPct val="120000"/>
              </a:lnSpc>
            </a:pPr>
            <a:r>
              <a:rPr lang="en-US" dirty="0">
                <a:latin typeface="Times New Roman" panose="02020603050405020304" pitchFamily="18" charset="0"/>
                <a:cs typeface="Times New Roman" panose="02020603050405020304" pitchFamily="18" charset="0"/>
                <a:hlinkClick r:id="rId4" tooltip="Google Analytics"/>
              </a:rPr>
              <a:t>Google Analytics</a:t>
            </a:r>
            <a:r>
              <a:rPr lang="en-US" dirty="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hlinkClick r:id="rId5" tooltip="Google Alerts"/>
              </a:rPr>
              <a:t>Google Alerts</a:t>
            </a:r>
            <a:r>
              <a:rPr lang="en-US" dirty="0">
                <a:latin typeface="Times New Roman" panose="02020603050405020304" pitchFamily="18" charset="0"/>
                <a:cs typeface="Times New Roman" panose="02020603050405020304" pitchFamily="18" charset="0"/>
              </a:rPr>
              <a:t> – I know you’ve heard of these, but they are among the most valuable tools for monitoring and analytics today</a:t>
            </a:r>
          </a:p>
          <a:p>
            <a:pPr>
              <a:lnSpc>
                <a:spcPct val="120000"/>
              </a:lnSpc>
            </a:pPr>
            <a:r>
              <a:rPr lang="en-US" dirty="0" err="1">
                <a:latin typeface="Times New Roman" panose="02020603050405020304" pitchFamily="18" charset="0"/>
                <a:cs typeface="Times New Roman" panose="02020603050405020304" pitchFamily="18" charset="0"/>
                <a:hlinkClick r:id="rId6" tooltip="SocialMention"/>
              </a:rPr>
              <a:t>SocialMention</a:t>
            </a:r>
            <a:r>
              <a:rPr lang="en-US" dirty="0">
                <a:latin typeface="Times New Roman" panose="02020603050405020304" pitchFamily="18" charset="0"/>
                <a:cs typeface="Times New Roman" panose="02020603050405020304" pitchFamily="18" charset="0"/>
              </a:rPr>
              <a:t> – a free, real-time social media search and analysis tool</a:t>
            </a:r>
          </a:p>
          <a:p>
            <a:pPr>
              <a:lnSpc>
                <a:spcPct val="120000"/>
              </a:lnSpc>
            </a:pPr>
            <a:r>
              <a:rPr lang="en-US" dirty="0" err="1">
                <a:latin typeface="Times New Roman" panose="02020603050405020304" pitchFamily="18" charset="0"/>
                <a:cs typeface="Times New Roman" panose="02020603050405020304" pitchFamily="18" charset="0"/>
                <a:hlinkClick r:id="rId7" tooltip="Monitter"/>
              </a:rPr>
              <a:t>Monitter</a:t>
            </a:r>
            <a:r>
              <a:rPr lang="en-US" dirty="0">
                <a:latin typeface="Times New Roman" panose="02020603050405020304" pitchFamily="18" charset="0"/>
                <a:cs typeface="Times New Roman" panose="02020603050405020304" pitchFamily="18" charset="0"/>
              </a:rPr>
              <a:t> – real-time, live Twitter monitor – lets you monitor Twitter for keywords, similar to features in some Twitter clients</a:t>
            </a:r>
          </a:p>
          <a:p>
            <a:pPr>
              <a:lnSpc>
                <a:spcPct val="120000"/>
              </a:lnSpc>
            </a:pPr>
            <a:r>
              <a:rPr lang="en-US" dirty="0" err="1">
                <a:latin typeface="Times New Roman" panose="02020603050405020304" pitchFamily="18" charset="0"/>
                <a:cs typeface="Times New Roman" panose="02020603050405020304" pitchFamily="18" charset="0"/>
                <a:hlinkClick r:id="rId8" tooltip="TweetGrid"/>
              </a:rPr>
              <a:t>TweetGrid</a:t>
            </a:r>
            <a:r>
              <a:rPr lang="en-US" dirty="0">
                <a:latin typeface="Times New Roman" panose="02020603050405020304" pitchFamily="18" charset="0"/>
                <a:cs typeface="Times New Roman" panose="02020603050405020304" pitchFamily="18" charset="0"/>
              </a:rPr>
              <a:t> – another free Twitter monitoring tool, but this one lets you decide how many windows (or active searches) you want in your “grid”</a:t>
            </a:r>
          </a:p>
          <a:p>
            <a:pPr>
              <a:lnSpc>
                <a:spcPct val="120000"/>
              </a:lnSpc>
            </a:pPr>
            <a:r>
              <a:rPr lang="en-US" dirty="0" err="1">
                <a:latin typeface="Times New Roman" panose="02020603050405020304" pitchFamily="18" charset="0"/>
                <a:cs typeface="Times New Roman" panose="02020603050405020304" pitchFamily="18" charset="0"/>
                <a:hlinkClick r:id="rId9" tooltip="TweetChat"/>
              </a:rPr>
              <a:t>TweetChat</a:t>
            </a:r>
            <a:r>
              <a:rPr lang="en-US" dirty="0">
                <a:latin typeface="Times New Roman" panose="02020603050405020304" pitchFamily="18" charset="0"/>
                <a:cs typeface="Times New Roman" panose="02020603050405020304" pitchFamily="18" charset="0"/>
              </a:rPr>
              <a:t> -allows you to create chats around Twitter hashtags – a popular tool for following #</a:t>
            </a:r>
            <a:r>
              <a:rPr lang="en-US" dirty="0" err="1">
                <a:latin typeface="Times New Roman" panose="02020603050405020304" pitchFamily="18" charset="0"/>
                <a:cs typeface="Times New Roman" panose="02020603050405020304" pitchFamily="18" charset="0"/>
              </a:rPr>
              <a:t>journchat</a:t>
            </a:r>
            <a:r>
              <a:rPr lang="en-US" dirty="0">
                <a:latin typeface="Times New Roman" panose="02020603050405020304" pitchFamily="18" charset="0"/>
                <a:cs typeface="Times New Roman" panose="02020603050405020304" pitchFamily="18" charset="0"/>
              </a:rPr>
              <a:t> discussions</a:t>
            </a:r>
          </a:p>
          <a:p>
            <a:pPr>
              <a:lnSpc>
                <a:spcPct val="120000"/>
              </a:lnSpc>
            </a:pPr>
            <a:r>
              <a:rPr lang="en-US" dirty="0" err="1">
                <a:latin typeface="Times New Roman" panose="02020603050405020304" pitchFamily="18" charset="0"/>
                <a:cs typeface="Times New Roman" panose="02020603050405020304" pitchFamily="18" charset="0"/>
                <a:hlinkClick r:id="rId10" tooltip="Twitterfall"/>
              </a:rPr>
              <a:t>Twitterfall</a:t>
            </a:r>
            <a:r>
              <a:rPr lang="en-US" dirty="0">
                <a:latin typeface="Times New Roman" panose="02020603050405020304" pitchFamily="18" charset="0"/>
                <a:cs typeface="Times New Roman" panose="02020603050405020304" pitchFamily="18" charset="0"/>
              </a:rPr>
              <a:t> – my tool-of-choice for following #</a:t>
            </a:r>
            <a:r>
              <a:rPr lang="en-US" dirty="0" err="1">
                <a:latin typeface="Times New Roman" panose="02020603050405020304" pitchFamily="18" charset="0"/>
                <a:cs typeface="Times New Roman" panose="02020603050405020304" pitchFamily="18" charset="0"/>
              </a:rPr>
              <a:t>journchat</a:t>
            </a:r>
            <a:r>
              <a:rPr lang="en-US" dirty="0">
                <a:latin typeface="Times New Roman" panose="02020603050405020304" pitchFamily="18" charset="0"/>
                <a:cs typeface="Times New Roman" panose="02020603050405020304" pitchFamily="18" charset="0"/>
              </a:rPr>
              <a:t>, though it’s really a more powerful Twitter monitoring tool that displays tweets in a “waterfall” window</a:t>
            </a:r>
          </a:p>
          <a:p>
            <a:pPr>
              <a:lnSpc>
                <a:spcPct val="120000"/>
              </a:lnSpc>
            </a:pP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118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File Utilities</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hlinkClick r:id="rId2" tooltip="YouSendIt"/>
              </a:rPr>
              <a:t>YouSendIt</a:t>
            </a:r>
            <a:r>
              <a:rPr lang="en-US" dirty="0">
                <a:latin typeface="Times New Roman" panose="02020603050405020304" pitchFamily="18" charset="0"/>
                <a:cs typeface="Times New Roman" panose="02020603050405020304" pitchFamily="18" charset="0"/>
              </a:rPr>
              <a:t> – easy way to share large files online</a:t>
            </a:r>
          </a:p>
          <a:p>
            <a:r>
              <a:rPr lang="en-US" dirty="0">
                <a:latin typeface="Times New Roman" panose="02020603050405020304" pitchFamily="18" charset="0"/>
                <a:cs typeface="Times New Roman" panose="02020603050405020304" pitchFamily="18" charset="0"/>
                <a:hlinkClick r:id="rId3" tooltip="Twitpic"/>
              </a:rPr>
              <a:t>Twitpic</a:t>
            </a:r>
            <a:r>
              <a:rPr lang="en-US" dirty="0">
                <a:latin typeface="Times New Roman" panose="02020603050405020304" pitchFamily="18" charset="0"/>
                <a:cs typeface="Times New Roman" panose="02020603050405020304" pitchFamily="18" charset="0"/>
              </a:rPr>
              <a:t> – easy way to share photos via Twitter</a:t>
            </a:r>
          </a:p>
        </p:txBody>
      </p:sp>
    </p:spTree>
    <p:extLst>
      <p:ext uri="{BB962C8B-B14F-4D97-AF65-F5344CB8AC3E}">
        <p14:creationId xmlns:p14="http://schemas.microsoft.com/office/powerpoint/2010/main" val="6163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Times New Roman" panose="02020603050405020304" pitchFamily="18" charset="0"/>
                <a:cs typeface="Times New Roman" panose="02020603050405020304" pitchFamily="18" charset="0"/>
              </a:rPr>
              <a:t>Multimedia</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hlinkClick r:id="rId2" tooltip="Ustream"/>
              </a:rPr>
              <a:t>UStream</a:t>
            </a:r>
            <a:r>
              <a:rPr lang="en-US" dirty="0">
                <a:latin typeface="Times New Roman" panose="02020603050405020304" pitchFamily="18" charset="0"/>
                <a:cs typeface="Times New Roman" panose="02020603050405020304" pitchFamily="18" charset="0"/>
              </a:rPr>
              <a:t> – Free live video streaming</a:t>
            </a:r>
          </a:p>
          <a:p>
            <a:r>
              <a:rPr lang="en-US" dirty="0" err="1">
                <a:latin typeface="Times New Roman" panose="02020603050405020304" pitchFamily="18" charset="0"/>
                <a:cs typeface="Times New Roman" panose="02020603050405020304" pitchFamily="18" charset="0"/>
                <a:hlinkClick r:id="rId3" tooltip="Qik"/>
              </a:rPr>
              <a:t>Qik</a:t>
            </a:r>
            <a:r>
              <a:rPr lang="en-US" dirty="0">
                <a:latin typeface="Times New Roman" panose="02020603050405020304" pitchFamily="18" charset="0"/>
                <a:cs typeface="Times New Roman" panose="02020603050405020304" pitchFamily="18" charset="0"/>
              </a:rPr>
              <a:t> – record and stream video from your mobile device</a:t>
            </a:r>
          </a:p>
          <a:p>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11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Online Research</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hlinkClick r:id="rId2" tooltip="Zotero"/>
              </a:rPr>
              <a:t>Zotero</a:t>
            </a:r>
            <a:r>
              <a:rPr lang="en-US" dirty="0">
                <a:latin typeface="Times New Roman" panose="02020603050405020304" pitchFamily="18" charset="0"/>
                <a:cs typeface="Times New Roman" panose="02020603050405020304" pitchFamily="18" charset="0"/>
              </a:rPr>
              <a:t> – easy-to-use Firefox extension to help you collect, manage and cite your research sources.</a:t>
            </a:r>
          </a:p>
          <a:p>
            <a:r>
              <a:rPr lang="en-US" dirty="0">
                <a:latin typeface="Times New Roman" panose="02020603050405020304" pitchFamily="18" charset="0"/>
                <a:cs typeface="Times New Roman" panose="02020603050405020304" pitchFamily="18" charset="0"/>
                <a:hlinkClick r:id="rId3" tooltip="Addict-o-matic"/>
              </a:rPr>
              <a:t>Addict-o-</a:t>
            </a:r>
            <a:r>
              <a:rPr lang="en-US" dirty="0" err="1">
                <a:latin typeface="Times New Roman" panose="02020603050405020304" pitchFamily="18" charset="0"/>
                <a:cs typeface="Times New Roman" panose="02020603050405020304" pitchFamily="18" charset="0"/>
                <a:hlinkClick r:id="rId3" tooltip="Addict-o-matic"/>
              </a:rPr>
              <a:t>matic</a:t>
            </a:r>
            <a:r>
              <a:rPr lang="en-US" dirty="0">
                <a:latin typeface="Times New Roman" panose="02020603050405020304" pitchFamily="18" charset="0"/>
                <a:cs typeface="Times New Roman" panose="02020603050405020304" pitchFamily="18" charset="0"/>
              </a:rPr>
              <a:t> – if I had a “super cool” category, this one would be in it – instantly create a custom page with the latest buzz on any topic</a:t>
            </a:r>
          </a:p>
          <a:p>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826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Online Journalism</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hlinkClick r:id="rId2" tooltip="Publish2"/>
              </a:rPr>
              <a:t>Publish2</a:t>
            </a:r>
            <a:r>
              <a:rPr lang="en-US" dirty="0">
                <a:latin typeface="Times New Roman" panose="02020603050405020304" pitchFamily="18" charset="0"/>
                <a:cs typeface="Times New Roman" panose="02020603050405020304" pitchFamily="18" charset="0"/>
              </a:rPr>
              <a:t> – this one’s on my “ones to watch” list now – Publish2 bills itself as the Web’s largest newsroom, where journalists collaborate to curate the news</a:t>
            </a:r>
          </a:p>
          <a:p>
            <a:r>
              <a:rPr lang="en-US" dirty="0" err="1">
                <a:latin typeface="Times New Roman" panose="02020603050405020304" pitchFamily="18" charset="0"/>
                <a:cs typeface="Times New Roman" panose="02020603050405020304" pitchFamily="18" charset="0"/>
                <a:hlinkClick r:id="rId3" tooltip="Slinkset"/>
              </a:rPr>
              <a:t>Slinkset</a:t>
            </a:r>
            <a:r>
              <a:rPr lang="en-US" dirty="0">
                <a:latin typeface="Times New Roman" panose="02020603050405020304" pitchFamily="18" charset="0"/>
                <a:cs typeface="Times New Roman" panose="02020603050405020304" pitchFamily="18" charset="0"/>
              </a:rPr>
              <a:t> – this wasn’t mentioned in the chat, but it’s a cool tool for creating your own online news site</a:t>
            </a:r>
          </a:p>
          <a:p>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995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latin typeface="Times New Roman" panose="02020603050405020304" pitchFamily="18" charset="0"/>
                <a:cs typeface="Times New Roman" panose="02020603050405020304" pitchFamily="18" charset="0"/>
              </a:rPr>
              <a:t>Digital </a:t>
            </a:r>
            <a:r>
              <a:rPr lang="lt-LT" dirty="0" err="1">
                <a:latin typeface="Times New Roman" panose="02020603050405020304" pitchFamily="18" charset="0"/>
                <a:cs typeface="Times New Roman" panose="02020603050405020304" pitchFamily="18" charset="0"/>
              </a:rPr>
              <a:t>Calendar</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lt-LT" dirty="0">
                <a:latin typeface="Times New Roman" panose="02020603050405020304" pitchFamily="18" charset="0"/>
                <a:cs typeface="Times New Roman" panose="02020603050405020304" pitchFamily="18" charset="0"/>
                <a:hlinkClick r:id="rId2"/>
              </a:rPr>
              <a:t>http://teacherrebootcamp.com/2016/11/25/digitaladventcalendar/</a:t>
            </a:r>
            <a:r>
              <a:rPr lang="lt-LT"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24388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lnSpc>
                <a:spcPct val="100000"/>
              </a:lnSpc>
              <a:spcAft>
                <a:spcPct val="0"/>
              </a:spcAft>
            </a:pPr>
            <a:r>
              <a:rPr lang="lt-LT" altLang="lt-LT" dirty="0" err="1">
                <a:solidFill>
                  <a:srgbClr val="86BF59"/>
                </a:solidFill>
                <a:latin typeface="Times New Roman" panose="02020603050405020304" pitchFamily="18" charset="0"/>
                <a:cs typeface="Times New Roman" panose="02020603050405020304" pitchFamily="18" charset="0"/>
              </a:rPr>
              <a:t>Free</a:t>
            </a:r>
            <a:r>
              <a:rPr lang="lt-LT" altLang="lt-LT" dirty="0">
                <a:solidFill>
                  <a:srgbClr val="86BF59"/>
                </a:solidFill>
                <a:latin typeface="Times New Roman" panose="02020603050405020304" pitchFamily="18" charset="0"/>
                <a:cs typeface="Times New Roman" panose="02020603050405020304" pitchFamily="18" charset="0"/>
              </a:rPr>
              <a:t> </a:t>
            </a:r>
            <a:r>
              <a:rPr lang="lt-LT" altLang="lt-LT" dirty="0" err="1">
                <a:solidFill>
                  <a:srgbClr val="86BF59"/>
                </a:solidFill>
                <a:latin typeface="Times New Roman" panose="02020603050405020304" pitchFamily="18" charset="0"/>
                <a:cs typeface="Times New Roman" panose="02020603050405020304" pitchFamily="18" charset="0"/>
              </a:rPr>
              <a:t>Teacher</a:t>
            </a:r>
            <a:r>
              <a:rPr lang="lt-LT" altLang="lt-LT" dirty="0">
                <a:solidFill>
                  <a:srgbClr val="86BF59"/>
                </a:solidFill>
                <a:latin typeface="Times New Roman" panose="02020603050405020304" pitchFamily="18" charset="0"/>
                <a:cs typeface="Times New Roman" panose="02020603050405020304" pitchFamily="18" charset="0"/>
              </a:rPr>
              <a:t> </a:t>
            </a:r>
            <a:r>
              <a:rPr lang="lt-LT" altLang="lt-LT" dirty="0" err="1">
                <a:solidFill>
                  <a:srgbClr val="86BF59"/>
                </a:solidFill>
                <a:latin typeface="Times New Roman" panose="02020603050405020304" pitchFamily="18" charset="0"/>
                <a:cs typeface="Times New Roman" panose="02020603050405020304" pitchFamily="18" charset="0"/>
              </a:rPr>
              <a:t>Technology</a:t>
            </a:r>
            <a:r>
              <a:rPr lang="lt-LT" altLang="lt-LT" dirty="0">
                <a:solidFill>
                  <a:srgbClr val="86BF59"/>
                </a:solidFill>
                <a:latin typeface="Times New Roman" panose="02020603050405020304" pitchFamily="18" charset="0"/>
                <a:cs typeface="Times New Roman" panose="02020603050405020304" pitchFamily="18" charset="0"/>
              </a:rPr>
              <a:t> Tools</a:t>
            </a:r>
            <a:endParaRPr lang="lt-LT"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idx="1"/>
          </p:nvPr>
        </p:nvSpPr>
        <p:spPr/>
        <p:txBody>
          <a:bodyPr/>
          <a:lstStyle/>
          <a:p>
            <a:endParaRPr lang="lt-LT"/>
          </a:p>
        </p:txBody>
      </p:sp>
      <p:sp>
        <p:nvSpPr>
          <p:cNvPr id="9" name="Text Placeholder 8"/>
          <p:cNvSpPr>
            <a:spLocks noGrp="1"/>
          </p:cNvSpPr>
          <p:nvPr>
            <p:ph type="body" sz="quarter" idx="3"/>
          </p:nvPr>
        </p:nvSpPr>
        <p:spPr/>
        <p:txBody>
          <a:bodyPr/>
          <a:lstStyle/>
          <a:p>
            <a:endParaRPr lang="lt-LT"/>
          </a:p>
        </p:txBody>
      </p:sp>
      <p:sp>
        <p:nvSpPr>
          <p:cNvPr id="10" name="Content Placeholder 9"/>
          <p:cNvSpPr>
            <a:spLocks noGrp="1"/>
          </p:cNvSpPr>
          <p:nvPr>
            <p:ph sz="quarter" idx="4"/>
          </p:nvPr>
        </p:nvSpPr>
        <p:spPr/>
        <p:txBody>
          <a:bodyPr/>
          <a:lstStyle/>
          <a:p>
            <a:r>
              <a:rPr lang="en-US" u="sng" dirty="0">
                <a:solidFill>
                  <a:srgbClr val="0000FF"/>
                </a:solidFill>
                <a:latin typeface="Times New Roman" panose="02020603050405020304" pitchFamily="18" charset="0"/>
                <a:cs typeface="Times New Roman" panose="02020603050405020304" pitchFamily="18" charset="0"/>
                <a:hlinkClick r:id="rId2"/>
              </a:rPr>
              <a:t>Take Our Teacher Poll!</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3"/>
              </a:rPr>
              <a:t>Teacher Message Board</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4"/>
              </a:rPr>
              <a:t>Teacher Motivator</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5"/>
              </a:rPr>
              <a:t>Teacher Software</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6"/>
              </a:rPr>
              <a:t>Web Site Maker</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7"/>
              </a:rPr>
              <a:t>Weekly Teacher Tips Newsletter</a:t>
            </a:r>
            <a:endParaRPr lang="en-US" dirty="0">
              <a:latin typeface="Times New Roman" panose="02020603050405020304" pitchFamily="18" charset="0"/>
              <a:cs typeface="Times New Roman" panose="02020603050405020304" pitchFamily="18" charset="0"/>
            </a:endParaRPr>
          </a:p>
          <a:p>
            <a:endParaRPr lang="lt-LT" dirty="0"/>
          </a:p>
        </p:txBody>
      </p:sp>
      <p:sp>
        <p:nvSpPr>
          <p:cNvPr id="7" name="Rectangle 2"/>
          <p:cNvSpPr>
            <a:spLocks noChangeArrowheads="1"/>
          </p:cNvSpPr>
          <p:nvPr/>
        </p:nvSpPr>
        <p:spPr bwMode="auto">
          <a:xfrm>
            <a:off x="1524001" y="864733"/>
            <a:ext cx="65" cy="3279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19025" numCol="1" anchor="ctr" anchorCtr="0" compatLnSpc="1">
            <a:prstTxWarp prst="textNoShape">
              <a:avLst/>
            </a:prstTxWarp>
            <a:spAutoFit/>
          </a:bodyPr>
          <a:lstStyle/>
          <a:p>
            <a:pPr defTabSz="685800" eaLnBrk="0" fontAlgn="base" hangingPunct="0">
              <a:spcBef>
                <a:spcPct val="0"/>
              </a:spcBef>
              <a:spcAft>
                <a:spcPct val="0"/>
              </a:spcAft>
            </a:pPr>
            <a:endParaRPr lang="lt-LT" altLang="lt-LT" sz="1350" dirty="0">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sz="half" idx="2"/>
          </p:nvPr>
        </p:nvSpPr>
        <p:spPr/>
        <p:txBody>
          <a:bodyPr/>
          <a:lstStyle/>
          <a:p>
            <a:r>
              <a:rPr lang="en-US" u="sng" dirty="0">
                <a:solidFill>
                  <a:srgbClr val="0000FF"/>
                </a:solidFill>
                <a:latin typeface="Times New Roman" panose="02020603050405020304" pitchFamily="18" charset="0"/>
                <a:cs typeface="Times New Roman" panose="02020603050405020304" pitchFamily="18" charset="0"/>
                <a:hlinkClick r:id="rId8"/>
              </a:rPr>
              <a:t>Animated Educational Arcade</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9"/>
              </a:rPr>
              <a:t>Classroom Calculators</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10"/>
              </a:rPr>
              <a:t>Educational Games</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11"/>
              </a:rPr>
              <a:t>Free Email Accounts</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12"/>
              </a:rPr>
              <a:t>Hand Writing Simulator</a:t>
            </a:r>
            <a:endParaRPr lang="en-US" dirty="0">
              <a:latin typeface="Times New Roman" panose="02020603050405020304" pitchFamily="18" charset="0"/>
              <a:cs typeface="Times New Roman" panose="02020603050405020304" pitchFamily="18" charset="0"/>
            </a:endParaRPr>
          </a:p>
          <a:p>
            <a:r>
              <a:rPr lang="en-US" u="sng" dirty="0">
                <a:solidFill>
                  <a:srgbClr val="0000FF"/>
                </a:solidFill>
                <a:latin typeface="Times New Roman" panose="02020603050405020304" pitchFamily="18" charset="0"/>
                <a:cs typeface="Times New Roman" panose="02020603050405020304" pitchFamily="18" charset="0"/>
                <a:hlinkClick r:id="rId13"/>
              </a:rPr>
              <a:t>Online Calendar Maker</a:t>
            </a:r>
            <a:endParaRPr lang="en-US" dirty="0">
              <a:latin typeface="Times New Roman" panose="02020603050405020304" pitchFamily="18" charset="0"/>
              <a:cs typeface="Times New Roman" panose="02020603050405020304" pitchFamily="18" charset="0"/>
            </a:endParaRPr>
          </a:p>
          <a:p>
            <a:endParaRPr lang="lt-LT" dirty="0"/>
          </a:p>
        </p:txBody>
      </p:sp>
    </p:spTree>
    <p:extLst>
      <p:ext uri="{BB962C8B-B14F-4D97-AF65-F5344CB8AC3E}">
        <p14:creationId xmlns:p14="http://schemas.microsoft.com/office/powerpoint/2010/main" val="2240930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err="1">
                <a:latin typeface="Times New Roman" panose="02020603050405020304" pitchFamily="18" charset="0"/>
                <a:cs typeface="Times New Roman" panose="02020603050405020304" pitchFamily="18" charset="0"/>
              </a:rPr>
              <a:t>Useful</a:t>
            </a:r>
            <a:r>
              <a:rPr lang="lt-LT" dirty="0">
                <a:latin typeface="Times New Roman" panose="02020603050405020304" pitchFamily="18" charset="0"/>
                <a:cs typeface="Times New Roman" panose="02020603050405020304" pitchFamily="18" charset="0"/>
              </a:rPr>
              <a:t> links</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hlinkClick r:id="rId2"/>
              </a:rPr>
              <a:t>Online web tools for creative educators &amp; trainers</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3"/>
              </a:rPr>
              <a:t>15 Free Tools for Web-based </a:t>
            </a:r>
            <a:r>
              <a:rPr lang="en-US" dirty="0" err="1">
                <a:latin typeface="Times New Roman" panose="02020603050405020304" pitchFamily="18" charset="0"/>
                <a:cs typeface="Times New Roman" panose="02020603050405020304" pitchFamily="18" charset="0"/>
                <a:hlinkClick r:id="rId3"/>
              </a:rPr>
              <a:t>Collaboratio</a:t>
            </a:r>
            <a:r>
              <a:rPr lang="lt-LT" dirty="0">
                <a:latin typeface="Times New Roman" panose="02020603050405020304" pitchFamily="18" charset="0"/>
                <a:cs typeface="Times New Roman" panose="02020603050405020304" pitchFamily="18" charset="0"/>
                <a:hlinkClick r:id="rId3"/>
              </a:rPr>
              <a:t>n:  </a:t>
            </a:r>
            <a:endParaRPr lang="en-US"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hlinkClick r:id="rId4"/>
              </a:rPr>
              <a:t>Virtual </a:t>
            </a:r>
            <a:r>
              <a:rPr lang="lt-LT" dirty="0" err="1">
                <a:latin typeface="Times New Roman" panose="02020603050405020304" pitchFamily="18" charset="0"/>
                <a:cs typeface="Times New Roman" panose="02020603050405020304" pitchFamily="18" charset="0"/>
                <a:hlinkClick r:id="rId4"/>
              </a:rPr>
              <a:t>Classroom</a:t>
            </a:r>
            <a:r>
              <a:rPr lang="lt-LT" dirty="0">
                <a:latin typeface="Times New Roman" panose="02020603050405020304" pitchFamily="18" charset="0"/>
                <a:cs typeface="Times New Roman" panose="02020603050405020304" pitchFamily="18" charset="0"/>
                <a:hlinkClick r:id="rId4"/>
              </a:rPr>
              <a:t> </a:t>
            </a:r>
            <a:r>
              <a:rPr lang="lt-LT" dirty="0" err="1">
                <a:latin typeface="Times New Roman" panose="02020603050405020304" pitchFamily="18" charset="0"/>
                <a:cs typeface="Times New Roman" panose="02020603050405020304" pitchFamily="18" charset="0"/>
                <a:hlinkClick r:id="rId4"/>
              </a:rPr>
              <a:t>Software</a:t>
            </a:r>
            <a:endParaRPr lang="lt-LT"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hlinkClick r:id="rId5"/>
              </a:rPr>
              <a:t>Tools </a:t>
            </a:r>
            <a:r>
              <a:rPr lang="lt-LT" dirty="0" err="1">
                <a:latin typeface="Times New Roman" panose="02020603050405020304" pitchFamily="18" charset="0"/>
                <a:cs typeface="Times New Roman" panose="02020603050405020304" pitchFamily="18" charset="0"/>
                <a:hlinkClick r:id="rId5"/>
              </a:rPr>
              <a:t>for</a:t>
            </a:r>
            <a:r>
              <a:rPr lang="lt-LT" dirty="0">
                <a:latin typeface="Times New Roman" panose="02020603050405020304" pitchFamily="18" charset="0"/>
                <a:cs typeface="Times New Roman" panose="02020603050405020304" pitchFamily="18" charset="0"/>
                <a:hlinkClick r:id="rId5"/>
              </a:rPr>
              <a:t> </a:t>
            </a:r>
            <a:r>
              <a:rPr lang="lt-LT" dirty="0" err="1">
                <a:latin typeface="Times New Roman" panose="02020603050405020304" pitchFamily="18" charset="0"/>
                <a:cs typeface="Times New Roman" panose="02020603050405020304" pitchFamily="18" charset="0"/>
                <a:hlinkClick r:id="rId5"/>
              </a:rPr>
              <a:t>educators</a:t>
            </a:r>
            <a:r>
              <a:rPr lang="lt-LT" dirty="0">
                <a:latin typeface="Times New Roman" panose="02020603050405020304" pitchFamily="18" charset="0"/>
                <a:cs typeface="Times New Roman" panose="02020603050405020304" pitchFamily="18" charset="0"/>
                <a:hlinkClick r:id="rId5"/>
              </a:rPr>
              <a:t> </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Free tools for teaching - printable worksheets, </a:t>
            </a:r>
            <a:r>
              <a:rPr lang="lt-LT" dirty="0" err="1">
                <a:latin typeface="Times New Roman" panose="02020603050405020304" pitchFamily="18" charset="0"/>
                <a:cs typeface="Times New Roman" panose="02020603050405020304" pitchFamily="18" charset="0"/>
              </a:rPr>
              <a:t>board</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games</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Crossword</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Maze</a:t>
            </a:r>
            <a:r>
              <a:rPr lang="lt-LT" dirty="0">
                <a:latin typeface="Times New Roman" panose="02020603050405020304" pitchFamily="18" charset="0"/>
                <a:cs typeface="Times New Roman" panose="02020603050405020304" pitchFamily="18" charset="0"/>
              </a:rPr>
              <a:t>, Domino, </a:t>
            </a:r>
            <a:r>
              <a:rPr lang="lt-LT" dirty="0" err="1">
                <a:latin typeface="Times New Roman" panose="02020603050405020304" pitchFamily="18" charset="0"/>
                <a:cs typeface="Times New Roman" panose="02020603050405020304" pitchFamily="18" charset="0"/>
              </a:rPr>
              <a:t>Bingo</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Puzzle</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Maker</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classroom </a:t>
            </a:r>
            <a:r>
              <a:rPr lang="en-US" dirty="0" err="1">
                <a:latin typeface="Times New Roman" panose="02020603050405020304" pitchFamily="18" charset="0"/>
                <a:cs typeface="Times New Roman" panose="02020603050405020304" pitchFamily="18" charset="0"/>
              </a:rPr>
              <a:t>printables</a:t>
            </a:r>
            <a:r>
              <a:rPr lang="en-US" dirty="0">
                <a:latin typeface="Times New Roman" panose="02020603050405020304" pitchFamily="18" charset="0"/>
                <a:cs typeface="Times New Roman" panose="02020603050405020304" pitchFamily="18" charset="0"/>
              </a:rPr>
              <a:t> and on-line worksheet templates with images</a:t>
            </a:r>
            <a:r>
              <a:rPr lang="lt-LT"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hlinkClick r:id="rId6"/>
              </a:rPr>
              <a:t>31 Free Social Bookmarking Tools For Educators</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7"/>
              </a:rPr>
              <a:t>What’s </a:t>
            </a:r>
            <a:r>
              <a:rPr lang="en-US" dirty="0" err="1">
                <a:latin typeface="Times New Roman" panose="02020603050405020304" pitchFamily="18" charset="0"/>
                <a:cs typeface="Times New Roman" panose="02020603050405020304" pitchFamily="18" charset="0"/>
                <a:hlinkClick r:id="rId7"/>
              </a:rPr>
              <a:t>APPening</a:t>
            </a:r>
            <a:r>
              <a:rPr lang="en-US" dirty="0">
                <a:latin typeface="Times New Roman" panose="02020603050405020304" pitchFamily="18" charset="0"/>
                <a:cs typeface="Times New Roman" panose="02020603050405020304" pitchFamily="18" charset="0"/>
                <a:hlinkClick r:id="rId7"/>
              </a:rPr>
              <a:t> in Microsoft Education</a:t>
            </a:r>
            <a:endParaRPr lang="lt-LT"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hlinkClick r:id="rId8"/>
              </a:rPr>
              <a:t>Top </a:t>
            </a:r>
            <a:r>
              <a:rPr lang="lt-LT" dirty="0" err="1">
                <a:latin typeface="Times New Roman" panose="02020603050405020304" pitchFamily="18" charset="0"/>
                <a:cs typeface="Times New Roman" panose="02020603050405020304" pitchFamily="18" charset="0"/>
                <a:hlinkClick r:id="rId8"/>
              </a:rPr>
              <a:t>free</a:t>
            </a:r>
            <a:r>
              <a:rPr lang="lt-LT" dirty="0">
                <a:latin typeface="Times New Roman" panose="02020603050405020304" pitchFamily="18" charset="0"/>
                <a:cs typeface="Times New Roman" panose="02020603050405020304" pitchFamily="18" charset="0"/>
                <a:hlinkClick r:id="rId8"/>
              </a:rPr>
              <a:t> </a:t>
            </a:r>
            <a:r>
              <a:rPr lang="lt-LT" dirty="0" err="1">
                <a:latin typeface="Times New Roman" panose="02020603050405020304" pitchFamily="18" charset="0"/>
                <a:cs typeface="Times New Roman" panose="02020603050405020304" pitchFamily="18" charset="0"/>
                <a:hlinkClick r:id="rId8"/>
              </a:rPr>
              <a:t>apps</a:t>
            </a:r>
            <a:endParaRPr lang="lt-LT" dirty="0">
              <a:latin typeface="Times New Roman" panose="02020603050405020304" pitchFamily="18" charset="0"/>
              <a:cs typeface="Times New Roman" panose="02020603050405020304" pitchFamily="18" charset="0"/>
            </a:endParaRPr>
          </a:p>
          <a:p>
            <a:pPr marL="0" indent="0">
              <a:buNone/>
            </a:pPr>
            <a:endParaRPr lang="lt-LT" dirty="0">
              <a:latin typeface="Times New Roman" panose="02020603050405020304" pitchFamily="18" charset="0"/>
              <a:cs typeface="Times New Roman" panose="02020603050405020304" pitchFamily="18" charset="0"/>
            </a:endParaRPr>
          </a:p>
          <a:p>
            <a:pPr marL="0" indent="0">
              <a:buNone/>
            </a:pP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961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lstStyle/>
          <a:p>
            <a:endParaRPr lang="lt-LT"/>
          </a:p>
        </p:txBody>
      </p:sp>
      <p:pic>
        <p:nvPicPr>
          <p:cNvPr id="9218" name="Picture 2" descr="http://sphotos-b.ak.fbcdn.net/hphotos-ak-prn1/12875_499187233438559_5358170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99509" cy="697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063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r>
              <a:rPr lang="en-GB" sz="4400" dirty="0">
                <a:latin typeface="Times New Roman" panose="02020603050405020304" pitchFamily="18" charset="0"/>
                <a:cs typeface="Times New Roman" panose="02020603050405020304" pitchFamily="18" charset="0"/>
              </a:rPr>
              <a:t>Digital environment to saving, grouping, publication and sharing of different types of information </a:t>
            </a:r>
            <a:br>
              <a:rPr lang="en-GB" sz="4400" dirty="0">
                <a:latin typeface="Times New Roman" panose="02020603050405020304" pitchFamily="18" charset="0"/>
                <a:cs typeface="Times New Roman" panose="02020603050405020304" pitchFamily="18" charset="0"/>
              </a:rPr>
            </a:br>
            <a:r>
              <a:rPr lang="en-GB" sz="4400" dirty="0">
                <a:latin typeface="Times New Roman" panose="02020603050405020304" pitchFamily="18" charset="0"/>
                <a:cs typeface="Times New Roman" panose="02020603050405020304" pitchFamily="18" charset="0"/>
                <a:hlinkClick r:id="rId2"/>
              </a:rPr>
              <a:t>Lino</a:t>
            </a:r>
            <a:r>
              <a:rPr lang="en-GB" sz="4400" dirty="0">
                <a:latin typeface="Times New Roman" panose="02020603050405020304" pitchFamily="18" charset="0"/>
                <a:cs typeface="Times New Roman" panose="02020603050405020304" pitchFamily="18" charset="0"/>
              </a:rPr>
              <a:t>, </a:t>
            </a:r>
            <a:r>
              <a:rPr lang="en-GB" sz="4400" dirty="0">
                <a:latin typeface="Times New Roman" panose="02020603050405020304" pitchFamily="18" charset="0"/>
                <a:cs typeface="Times New Roman" panose="02020603050405020304" pitchFamily="18" charset="0"/>
                <a:hlinkClick r:id="rId3"/>
              </a:rPr>
              <a:t>Padlet</a:t>
            </a:r>
            <a:r>
              <a:rPr lang="en-GB" sz="4400" dirty="0">
                <a:latin typeface="Times New Roman" panose="02020603050405020304" pitchFamily="18" charset="0"/>
                <a:cs typeface="Times New Roman" panose="02020603050405020304" pitchFamily="18" charset="0"/>
              </a:rPr>
              <a:t>, </a:t>
            </a:r>
            <a:r>
              <a:rPr lang="en-GB" sz="4400" dirty="0">
                <a:latin typeface="Times New Roman" panose="02020603050405020304" pitchFamily="18" charset="0"/>
                <a:cs typeface="Times New Roman" panose="02020603050405020304" pitchFamily="18" charset="0"/>
                <a:hlinkClick r:id="rId4"/>
              </a:rPr>
              <a:t>TesTeach</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hlinkClick r:id="rId5"/>
              </a:rPr>
              <a:t>Wikispaces</a:t>
            </a:r>
            <a:r>
              <a:rPr lang="en-GB" sz="4400" dirty="0">
                <a:latin typeface="Times New Roman" panose="02020603050405020304" pitchFamily="18" charset="0"/>
                <a:cs typeface="Times New Roman" panose="02020603050405020304" pitchFamily="18" charset="0"/>
              </a:rPr>
              <a:t> </a:t>
            </a:r>
            <a:endParaRPr lang="lt-LT"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type="subTitle" idx="1"/>
          </p:nvPr>
        </p:nvSpPr>
        <p:spPr/>
        <p:txBody>
          <a:bodyPr/>
          <a:lstStyle/>
          <a:p>
            <a:endParaRPr lang="lt-LT" dirty="0">
              <a:latin typeface="Times New Roman" panose="02020603050405020304" pitchFamily="18" charset="0"/>
              <a:cs typeface="Times New Roman" panose="02020603050405020304" pitchFamily="18" charset="0"/>
            </a:endParaRPr>
          </a:p>
        </p:txBody>
      </p:sp>
      <p:pic>
        <p:nvPicPr>
          <p:cNvPr id="5" name="Picture 7">
            <a:hlinkClick r:id="rId2"/>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003" y="4949825"/>
            <a:ext cx="17621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hlinkClick r:id="rId4"/>
          </p:cNvPr>
          <p:cNvPicPr>
            <a:picLocks noChangeAspect="1"/>
          </p:cNvPicPr>
          <p:nvPr/>
        </p:nvPicPr>
        <p:blipFill>
          <a:blip r:embed="rId7"/>
          <a:stretch>
            <a:fillRect/>
          </a:stretch>
        </p:blipFill>
        <p:spPr>
          <a:xfrm>
            <a:off x="4412077" y="4676775"/>
            <a:ext cx="2933700" cy="581025"/>
          </a:xfrm>
          <a:prstGeom prst="rect">
            <a:avLst/>
          </a:prstGeom>
        </p:spPr>
      </p:pic>
      <p:pic>
        <p:nvPicPr>
          <p:cNvPr id="7" name="Picture 6">
            <a:hlinkClick r:id="rId8"/>
          </p:cNvPr>
          <p:cNvPicPr>
            <a:picLocks noChangeAspect="1"/>
          </p:cNvPicPr>
          <p:nvPr/>
        </p:nvPicPr>
        <p:blipFill>
          <a:blip r:embed="rId9"/>
          <a:stretch>
            <a:fillRect/>
          </a:stretch>
        </p:blipFill>
        <p:spPr>
          <a:xfrm>
            <a:off x="8351790" y="5257800"/>
            <a:ext cx="2419350" cy="819150"/>
          </a:xfrm>
          <a:prstGeom prst="rect">
            <a:avLst/>
          </a:prstGeom>
        </p:spPr>
      </p:pic>
    </p:spTree>
    <p:extLst>
      <p:ext uri="{BB962C8B-B14F-4D97-AF65-F5344CB8AC3E}">
        <p14:creationId xmlns:p14="http://schemas.microsoft.com/office/powerpoint/2010/main" val="112051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Create lessons in 5 minutes </a:t>
            </a:r>
            <a:endParaRPr lang="pt-P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pt-PT" dirty="0">
                <a:latin typeface="Times New Roman" panose="02020603050405020304" pitchFamily="18" charset="0"/>
                <a:cs typeface="Times New Roman" panose="02020603050405020304" pitchFamily="18" charset="0"/>
                <a:hlinkClick r:id="rId2"/>
              </a:rPr>
              <a:t>http://en.linoit.com/</a:t>
            </a:r>
            <a:r>
              <a:rPr lang="pt-PT" dirty="0">
                <a:latin typeface="Times New Roman" panose="02020603050405020304" pitchFamily="18" charset="0"/>
                <a:cs typeface="Times New Roman" panose="02020603050405020304" pitchFamily="18" charset="0"/>
              </a:rPr>
              <a:t>  </a:t>
            </a:r>
          </a:p>
          <a:p>
            <a:endParaRPr lang="pt-PT" dirty="0">
              <a:latin typeface="Times New Roman" panose="02020603050405020304" pitchFamily="18" charset="0"/>
              <a:cs typeface="Times New Roman" panose="02020603050405020304" pitchFamily="18" charset="0"/>
            </a:endParaRPr>
          </a:p>
          <a:p>
            <a:r>
              <a:rPr lang="pt-PT" dirty="0">
                <a:latin typeface="Times New Roman" panose="02020603050405020304" pitchFamily="18" charset="0"/>
                <a:cs typeface="Times New Roman" panose="02020603050405020304" pitchFamily="18" charset="0"/>
                <a:hlinkClick r:id="rId3"/>
              </a:rPr>
              <a:t>https://www.blendspace.com/</a:t>
            </a:r>
            <a:endParaRPr lang="pt-PT" dirty="0">
              <a:latin typeface="Times New Roman" panose="02020603050405020304" pitchFamily="18" charset="0"/>
              <a:cs typeface="Times New Roman" panose="02020603050405020304" pitchFamily="18" charset="0"/>
            </a:endParaRPr>
          </a:p>
          <a:p>
            <a:pPr marL="0" indent="0">
              <a:buNone/>
            </a:pPr>
            <a:r>
              <a:rPr lang="pt-PT" i="1" dirty="0">
                <a:latin typeface="Times New Roman" panose="02020603050405020304" pitchFamily="18" charset="0"/>
                <a:cs typeface="Times New Roman" panose="02020603050405020304" pitchFamily="18" charset="0"/>
                <a:hlinkClick r:id="rId4"/>
              </a:rPr>
              <a:t>Example</a:t>
            </a:r>
            <a:endParaRPr lang="pt-PT" i="1" dirty="0">
              <a:latin typeface="Times New Roman" panose="02020603050405020304" pitchFamily="18" charset="0"/>
              <a:cs typeface="Times New Roman" panose="02020603050405020304" pitchFamily="18" charset="0"/>
            </a:endParaRPr>
          </a:p>
          <a:p>
            <a:endParaRPr lang="pt-PT" dirty="0">
              <a:latin typeface="Times New Roman" panose="02020603050405020304" pitchFamily="18" charset="0"/>
              <a:cs typeface="Times New Roman" panose="02020603050405020304" pitchFamily="18" charset="0"/>
            </a:endParaRPr>
          </a:p>
          <a:p>
            <a:r>
              <a:rPr lang="pt-PT" dirty="0">
                <a:latin typeface="Times New Roman" panose="02020603050405020304" pitchFamily="18" charset="0"/>
                <a:cs typeface="Times New Roman" panose="02020603050405020304" pitchFamily="18" charset="0"/>
                <a:hlinkClick r:id="rId5"/>
              </a:rPr>
              <a:t>https://www.edmodo.com</a:t>
            </a:r>
            <a:r>
              <a:rPr lang="pt-PT" dirty="0">
                <a:latin typeface="Times New Roman" panose="02020603050405020304" pitchFamily="18" charset="0"/>
                <a:cs typeface="Times New Roman" panose="02020603050405020304" pitchFamily="18" charset="0"/>
              </a:rPr>
              <a:t> </a:t>
            </a:r>
          </a:p>
          <a:p>
            <a:endParaRPr lang="pt-PT" dirty="0">
              <a:latin typeface="Times New Roman" panose="02020603050405020304" pitchFamily="18" charset="0"/>
              <a:cs typeface="Times New Roman" panose="02020603050405020304" pitchFamily="18" charset="0"/>
            </a:endParaRPr>
          </a:p>
          <a:p>
            <a:r>
              <a:rPr lang="pt-PT" dirty="0">
                <a:latin typeface="Times New Roman" panose="02020603050405020304" pitchFamily="18" charset="0"/>
                <a:cs typeface="Times New Roman" panose="02020603050405020304" pitchFamily="18" charset="0"/>
                <a:hlinkClick r:id="rId6"/>
              </a:rPr>
              <a:t>http://www.classdojo.com http://</a:t>
            </a:r>
            <a:r>
              <a:rPr lang="pt-PT" dirty="0">
                <a:latin typeface="Times New Roman" panose="02020603050405020304" pitchFamily="18" charset="0"/>
                <a:cs typeface="Times New Roman" panose="02020603050405020304" pitchFamily="18" charset="0"/>
                <a:hlinkClick r:id="" action="ppaction://noaction"/>
              </a:rPr>
              <a:t>www.classdojo.com/share</a:t>
            </a:r>
          </a:p>
          <a:p>
            <a:r>
              <a:rPr lang="pt-PT" dirty="0">
                <a:latin typeface="Times New Roman" panose="02020603050405020304" pitchFamily="18" charset="0"/>
                <a:cs typeface="Times New Roman" panose="02020603050405020304" pitchFamily="18" charset="0"/>
                <a:hlinkClick r:id="" action="ppaction://noaction"/>
              </a:rPr>
              <a:t>http</a:t>
            </a:r>
            <a:r>
              <a:rPr lang="pt-PT" dirty="0">
                <a:latin typeface="Times New Roman" panose="02020603050405020304" pitchFamily="18" charset="0"/>
                <a:cs typeface="Times New Roman" panose="02020603050405020304" pitchFamily="18" charset="0"/>
                <a:hlinkClick r:id="rId6"/>
              </a:rPr>
              <a:t>://socrative.com</a:t>
            </a:r>
            <a:endParaRPr lang="pt-PT" dirty="0">
              <a:latin typeface="Times New Roman" panose="02020603050405020304" pitchFamily="18" charset="0"/>
              <a:cs typeface="Times New Roman" panose="02020603050405020304" pitchFamily="18" charset="0"/>
            </a:endParaRPr>
          </a:p>
          <a:p>
            <a:endParaRPr lang="pt-PT"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4986" y="2703134"/>
            <a:ext cx="28003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339" y="3777227"/>
            <a:ext cx="10096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4804" y="5704620"/>
            <a:ext cx="17621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91447" y="4091264"/>
            <a:ext cx="1762353" cy="116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3741" y="1449754"/>
            <a:ext cx="17621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508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urinio vietos rezervavimo ženklas 7"/>
          <p:cNvGraphicFramePr>
            <a:graphicFrameLocks noGrp="1"/>
          </p:cNvGraphicFramePr>
          <p:nvPr>
            <p:ph sz="quarter" idx="13"/>
            <p:extLst>
              <p:ext uri="{D42A27DB-BD31-4B8C-83A1-F6EECF244321}">
                <p14:modId xmlns:p14="http://schemas.microsoft.com/office/powerpoint/2010/main" val="542687962"/>
              </p:ext>
            </p:extLst>
          </p:nvPr>
        </p:nvGraphicFramePr>
        <p:xfrm>
          <a:off x="491319" y="312740"/>
          <a:ext cx="10454185" cy="6401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454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lt-LT" altLang="lt-LT" dirty="0" err="1">
                <a:solidFill>
                  <a:srgbClr val="336600"/>
                </a:solidFill>
                <a:latin typeface="Times New Roman" panose="02020603050405020304" pitchFamily="18" charset="0"/>
                <a:cs typeface="Times New Roman" panose="02020603050405020304" pitchFamily="18" charset="0"/>
              </a:rPr>
              <a:t>Testeach</a:t>
            </a:r>
            <a:r>
              <a:rPr lang="lt-LT" altLang="lt-LT" dirty="0">
                <a:solidFill>
                  <a:srgbClr val="336600"/>
                </a:solidFill>
                <a:latin typeface="Times New Roman" panose="02020603050405020304" pitchFamily="18" charset="0"/>
                <a:cs typeface="Times New Roman" panose="02020603050405020304" pitchFamily="18" charset="0"/>
              </a:rPr>
              <a:t> </a:t>
            </a:r>
            <a:endParaRPr lang="en-US" altLang="lt-LT" dirty="0">
              <a:solidFill>
                <a:srgbClr val="3366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defRPr/>
            </a:pPr>
            <a:r>
              <a:rPr lang="lt-LT" dirty="0" err="1">
                <a:latin typeface="Times New Roman" panose="02020603050405020304" pitchFamily="18" charset="0"/>
                <a:cs typeface="Times New Roman" panose="02020603050405020304" pitchFamily="18" charset="0"/>
              </a:rPr>
              <a:t>Interactive</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lessons</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projects</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presentations</a:t>
            </a:r>
            <a:r>
              <a:rPr lang="lt-LT" dirty="0">
                <a:latin typeface="Times New Roman" panose="02020603050405020304" pitchFamily="18" charset="0"/>
                <a:cs typeface="Times New Roman" panose="02020603050405020304" pitchFamily="18" charset="0"/>
              </a:rPr>
              <a:t>, &amp; </a:t>
            </a:r>
            <a:r>
              <a:rPr lang="lt-LT" dirty="0" err="1">
                <a:latin typeface="Times New Roman" panose="02020603050405020304" pitchFamily="18" charset="0"/>
                <a:cs typeface="Times New Roman" panose="02020603050405020304" pitchFamily="18" charset="0"/>
              </a:rPr>
              <a:t>more</a:t>
            </a:r>
            <a:r>
              <a:rPr lang="en-US" dirty="0">
                <a:latin typeface="Times New Roman" panose="02020603050405020304" pitchFamily="18" charset="0"/>
                <a:cs typeface="Times New Roman" panose="02020603050405020304" pitchFamily="18" charset="0"/>
              </a:rPr>
              <a:t>:</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2"/>
              </a:rPr>
              <a:t>https://www.tes.com/lessons  </a:t>
            </a:r>
            <a:endParaRPr lang="en-US" dirty="0">
              <a:latin typeface="Times New Roman" panose="02020603050405020304" pitchFamily="18" charset="0"/>
              <a:cs typeface="Times New Roman" panose="02020603050405020304" pitchFamily="18" charset="0"/>
            </a:endParaRPr>
          </a:p>
          <a:p>
            <a:pPr marL="0" indent="0">
              <a:buNone/>
              <a:defRPr/>
            </a:pPr>
            <a:endParaRPr lang="en-US" dirty="0">
              <a:latin typeface="Times New Roman" panose="02020603050405020304" pitchFamily="18" charset="0"/>
              <a:cs typeface="Times New Roman" panose="02020603050405020304" pitchFamily="18" charset="0"/>
            </a:endParaRPr>
          </a:p>
        </p:txBody>
      </p:sp>
      <p:pic>
        <p:nvPicPr>
          <p:cNvPr id="103428" name="Picture 1" descr="Organize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40" y="3274067"/>
            <a:ext cx="788194" cy="91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Rectangle 2"/>
          <p:cNvSpPr>
            <a:spLocks noChangeArrowheads="1"/>
          </p:cNvSpPr>
          <p:nvPr/>
        </p:nvSpPr>
        <p:spPr bwMode="auto">
          <a:xfrm>
            <a:off x="4912083" y="5067988"/>
            <a:ext cx="5750292" cy="66746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66654">
            <a:spAutoFit/>
          </a:bodyPr>
          <a:lstStyle>
            <a:lvl1pPr>
              <a:defRPr>
                <a:solidFill>
                  <a:schemeClr val="bg1"/>
                </a:solidFill>
                <a:latin typeface="Arial" panose="020B0604020202020204" pitchFamily="34" charset="0"/>
                <a:ea typeface="MS PGothic" panose="020B0600070205080204" pitchFamily="34" charset="-128"/>
              </a:defRPr>
            </a:lvl1pPr>
            <a:lvl2pPr marL="742950" indent="-285750">
              <a:defRPr>
                <a:solidFill>
                  <a:schemeClr val="bg1"/>
                </a:solidFill>
                <a:latin typeface="Arial" panose="020B0604020202020204" pitchFamily="34" charset="0"/>
                <a:ea typeface="MS PGothic" panose="020B0600070205080204" pitchFamily="34" charset="-128"/>
              </a:defRPr>
            </a:lvl2pPr>
            <a:lvl3pPr marL="1143000" indent="-228600">
              <a:defRPr>
                <a:solidFill>
                  <a:schemeClr val="bg1"/>
                </a:solidFill>
                <a:latin typeface="Arial" panose="020B0604020202020204" pitchFamily="34" charset="0"/>
                <a:ea typeface="MS PGothic" panose="020B0600070205080204" pitchFamily="34" charset="-128"/>
              </a:defRPr>
            </a:lvl3pPr>
            <a:lvl4pPr marL="1600200" indent="-228600">
              <a:defRPr>
                <a:solidFill>
                  <a:schemeClr val="bg1"/>
                </a:solidFill>
                <a:latin typeface="Arial" panose="020B0604020202020204" pitchFamily="34" charset="0"/>
                <a:ea typeface="MS PGothic" panose="020B0600070205080204" pitchFamily="34" charset="-128"/>
              </a:defRPr>
            </a:lvl4pPr>
            <a:lvl5pPr marL="2057400" indent="-228600">
              <a:defRPr>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S PGothic" panose="020B0600070205080204" pitchFamily="34" charset="-128"/>
              </a:defRPr>
            </a:lvl9pPr>
          </a:lstStyle>
          <a:p>
            <a:r>
              <a:rPr lang="en-GB" altLang="lt-LT" b="1" dirty="0">
                <a:solidFill>
                  <a:schemeClr val="tx1"/>
                </a:solidFill>
                <a:latin typeface="Times New Roman" panose="02020603050405020304" pitchFamily="18" charset="0"/>
                <a:cs typeface="Times New Roman" panose="02020603050405020304" pitchFamily="18" charset="0"/>
              </a:rPr>
              <a:t>ASSESS</a:t>
            </a:r>
            <a:endParaRPr lang="en-GB" altLang="lt-LT" dirty="0">
              <a:solidFill>
                <a:schemeClr val="tx1"/>
              </a:solidFill>
              <a:latin typeface="Times New Roman" panose="02020603050405020304" pitchFamily="18" charset="0"/>
              <a:cs typeface="Times New Roman" panose="02020603050405020304" pitchFamily="18" charset="0"/>
            </a:endParaRPr>
          </a:p>
          <a:p>
            <a:pPr fontAlgn="t"/>
            <a:r>
              <a:rPr lang="en-GB" altLang="lt-LT" dirty="0">
                <a:solidFill>
                  <a:schemeClr val="tx1"/>
                </a:solidFill>
                <a:latin typeface="Times New Roman" panose="02020603050405020304" pitchFamily="18" charset="0"/>
                <a:cs typeface="Times New Roman" panose="02020603050405020304" pitchFamily="18" charset="0"/>
              </a:rPr>
              <a:t>Monitor student understanding with quizzes and discussions</a:t>
            </a:r>
          </a:p>
        </p:txBody>
      </p:sp>
      <p:pic>
        <p:nvPicPr>
          <p:cNvPr id="103430" name="Picture 3" descr="Engage stud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807" y="4094884"/>
            <a:ext cx="821531"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4" descr="Assess studen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5852" y="4986562"/>
            <a:ext cx="776288"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7320137" y="256348"/>
            <a:ext cx="3190875" cy="609600"/>
          </a:xfrm>
          <a:prstGeom prst="rect">
            <a:avLst/>
          </a:prstGeom>
        </p:spPr>
      </p:pic>
      <p:sp>
        <p:nvSpPr>
          <p:cNvPr id="4" name="Rectangle 3"/>
          <p:cNvSpPr/>
          <p:nvPr/>
        </p:nvSpPr>
        <p:spPr>
          <a:xfrm>
            <a:off x="3647728" y="3243511"/>
            <a:ext cx="6408712" cy="646331"/>
          </a:xfrm>
          <a:prstGeom prst="rect">
            <a:avLst/>
          </a:prstGeom>
        </p:spPr>
        <p:txBody>
          <a:bodyPr wrap="square">
            <a:spAutoFit/>
          </a:bodyPr>
          <a:lstStyle/>
          <a:p>
            <a:pPr fontAlgn="t"/>
            <a:r>
              <a:rPr lang="en-GB" altLang="lt-LT" b="1" dirty="0">
                <a:latin typeface="Times New Roman" panose="02020603050405020304" pitchFamily="18" charset="0"/>
                <a:cs typeface="Times New Roman" panose="02020603050405020304" pitchFamily="18" charset="0"/>
              </a:rPr>
              <a:t>CREATE</a:t>
            </a:r>
            <a:endParaRPr lang="en-GB" altLang="lt-LT" dirty="0">
              <a:latin typeface="Times New Roman" panose="02020603050405020304" pitchFamily="18" charset="0"/>
              <a:cs typeface="Times New Roman" panose="02020603050405020304" pitchFamily="18" charset="0"/>
            </a:endParaRPr>
          </a:p>
          <a:p>
            <a:pPr fontAlgn="t"/>
            <a:r>
              <a:rPr lang="en-GB" altLang="lt-LT" dirty="0">
                <a:latin typeface="Times New Roman" panose="02020603050405020304" pitchFamily="18" charset="0"/>
                <a:cs typeface="Times New Roman" panose="02020603050405020304" pitchFamily="18" charset="0"/>
              </a:rPr>
              <a:t>Save time by collecting all digital content in one place</a:t>
            </a:r>
          </a:p>
        </p:txBody>
      </p:sp>
      <p:sp>
        <p:nvSpPr>
          <p:cNvPr id="5" name="Rectangle 4"/>
          <p:cNvSpPr/>
          <p:nvPr/>
        </p:nvSpPr>
        <p:spPr>
          <a:xfrm>
            <a:off x="4221920" y="3945584"/>
            <a:ext cx="5988880" cy="646331"/>
          </a:xfrm>
          <a:prstGeom prst="rect">
            <a:avLst/>
          </a:prstGeom>
        </p:spPr>
        <p:txBody>
          <a:bodyPr wrap="square">
            <a:spAutoFit/>
          </a:bodyPr>
          <a:lstStyle/>
          <a:p>
            <a:pPr fontAlgn="t"/>
            <a:r>
              <a:rPr lang="en-GB" altLang="lt-LT" b="1" dirty="0">
                <a:latin typeface="Times New Roman" panose="02020603050405020304" pitchFamily="18" charset="0"/>
                <a:cs typeface="Times New Roman" panose="02020603050405020304" pitchFamily="18" charset="0"/>
              </a:rPr>
              <a:t>ENGAGE</a:t>
            </a:r>
            <a:endParaRPr lang="en-GB" altLang="lt-LT" dirty="0">
              <a:latin typeface="Times New Roman" panose="02020603050405020304" pitchFamily="18" charset="0"/>
              <a:cs typeface="Times New Roman" panose="02020603050405020304" pitchFamily="18" charset="0"/>
            </a:endParaRPr>
          </a:p>
          <a:p>
            <a:pPr fontAlgn="t"/>
            <a:r>
              <a:rPr lang="en-GB" altLang="lt-LT" dirty="0">
                <a:latin typeface="Times New Roman" panose="02020603050405020304" pitchFamily="18" charset="0"/>
                <a:cs typeface="Times New Roman" panose="02020603050405020304" pitchFamily="18" charset="0"/>
              </a:rPr>
              <a:t>Achieve learning goals with fun, interactive lessons</a:t>
            </a:r>
          </a:p>
        </p:txBody>
      </p:sp>
    </p:spTree>
    <p:extLst>
      <p:ext uri="{BB962C8B-B14F-4D97-AF65-F5344CB8AC3E}">
        <p14:creationId xmlns:p14="http://schemas.microsoft.com/office/powerpoint/2010/main" val="5418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C8A7B-080C-4936-AAF2-8622AAFD769D}"/>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G Suite for Education</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333803C0-3B97-44BA-9286-BDAF23BEE8D3}"/>
              </a:ext>
            </a:extLst>
          </p:cNvPr>
          <p:cNvSpPr>
            <a:spLocks noGrp="1"/>
          </p:cNvSpPr>
          <p:nvPr>
            <p:ph idx="1"/>
          </p:nvPr>
        </p:nvSpPr>
        <p:spPr/>
        <p:txBody>
          <a:bodyPr/>
          <a:lstStyle/>
          <a:p>
            <a:endParaRPr lang="en-GB">
              <a:latin typeface="Times New Roman" panose="02020603050405020304" pitchFamily="18" charset="0"/>
              <a:cs typeface="Times New Roman" panose="02020603050405020304" pitchFamily="18" charset="0"/>
            </a:endParaRPr>
          </a:p>
        </p:txBody>
      </p:sp>
      <p:pic>
        <p:nvPicPr>
          <p:cNvPr id="4" name="Picture 3">
            <a:hlinkClick r:id="rId2"/>
            <a:extLst>
              <a:ext uri="{FF2B5EF4-FFF2-40B4-BE49-F238E27FC236}">
                <a16:creationId xmlns:a16="http://schemas.microsoft.com/office/drawing/2014/main" id="{51345FF5-E3F2-4BBA-9ABF-D2635503A1A5}"/>
              </a:ext>
            </a:extLst>
          </p:cNvPr>
          <p:cNvPicPr>
            <a:picLocks noChangeAspect="1"/>
          </p:cNvPicPr>
          <p:nvPr/>
        </p:nvPicPr>
        <p:blipFill rotWithShape="1">
          <a:blip r:embed="rId3"/>
          <a:srcRect l="9631" t="21579" r="37237" b="25333"/>
          <a:stretch/>
        </p:blipFill>
        <p:spPr>
          <a:xfrm>
            <a:off x="838200" y="1306589"/>
            <a:ext cx="9691838" cy="5447159"/>
          </a:xfrm>
          <a:prstGeom prst="rect">
            <a:avLst/>
          </a:prstGeom>
        </p:spPr>
      </p:pic>
    </p:spTree>
    <p:extLst>
      <p:ext uri="{BB962C8B-B14F-4D97-AF65-F5344CB8AC3E}">
        <p14:creationId xmlns:p14="http://schemas.microsoft.com/office/powerpoint/2010/main" val="259076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780929"/>
            <a:ext cx="7772400" cy="1470025"/>
          </a:xfrm>
        </p:spPr>
        <p:txBody>
          <a:bodyPr>
            <a:normAutofit fontScale="90000"/>
          </a:bodyPr>
          <a:lstStyle/>
          <a:p>
            <a:r>
              <a:rPr lang="en-US" dirty="0">
                <a:latin typeface="Times New Roman" panose="02020603050405020304" pitchFamily="18" charset="0"/>
                <a:cs typeface="Times New Roman" panose="02020603050405020304" pitchFamily="18" charset="0"/>
              </a:rPr>
              <a:t>Online tools and sites for creative </a:t>
            </a:r>
            <a:r>
              <a:rPr lang="lt-LT" dirty="0" err="1">
                <a:latin typeface="Times New Roman" panose="02020603050405020304" pitchFamily="18" charset="0"/>
                <a:cs typeface="Times New Roman" panose="02020603050405020304" pitchFamily="18" charset="0"/>
              </a:rPr>
              <a:t>and</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collaborative</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problem solving</a:t>
            </a:r>
            <a:endParaRPr lang="lt-LT" dirty="0">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5C7179EC-9DAC-4B56-AFF4-3D419AFB66E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4159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469D-0BAF-46AD-937D-B68AAEFF3192}"/>
              </a:ext>
            </a:extLst>
          </p:cNvPr>
          <p:cNvSpPr>
            <a:spLocks noGrp="1"/>
          </p:cNvSpPr>
          <p:nvPr>
            <p:ph type="title"/>
          </p:nvPr>
        </p:nvSpPr>
        <p:spPr/>
        <p:txBody>
          <a:bodyPr/>
          <a:lstStyle/>
          <a:p>
            <a:r>
              <a:rPr lang="en-GB" b="1" dirty="0"/>
              <a:t>13 Free Sticky Notes Tools For Teachers</a:t>
            </a:r>
            <a:endParaRPr lang="en-GB" dirty="0"/>
          </a:p>
        </p:txBody>
      </p:sp>
      <p:sp>
        <p:nvSpPr>
          <p:cNvPr id="3" name="Content Placeholder 2">
            <a:extLst>
              <a:ext uri="{FF2B5EF4-FFF2-40B4-BE49-F238E27FC236}">
                <a16:creationId xmlns:a16="http://schemas.microsoft.com/office/drawing/2014/main" id="{EE27F5C5-1490-40B2-B78E-2BE029A8D1F0}"/>
              </a:ext>
            </a:extLst>
          </p:cNvPr>
          <p:cNvSpPr>
            <a:spLocks noGrp="1"/>
          </p:cNvSpPr>
          <p:nvPr>
            <p:ph idx="1"/>
          </p:nvPr>
        </p:nvSpPr>
        <p:spPr>
          <a:xfrm>
            <a:off x="355600" y="1510664"/>
            <a:ext cx="10998200" cy="5266055"/>
          </a:xfrm>
        </p:spPr>
        <p:txBody>
          <a:bodyPr>
            <a:noAutofit/>
          </a:bodyPr>
          <a:lstStyle/>
          <a:p>
            <a:pPr lvl="0">
              <a:lnSpc>
                <a:spcPct val="120000"/>
              </a:lnSpc>
            </a:pPr>
            <a:r>
              <a:rPr lang="en-GB" sz="1200" u="sng" dirty="0" err="1">
                <a:latin typeface="Times New Roman" panose="02020603050405020304" pitchFamily="18" charset="0"/>
                <a:cs typeface="Times New Roman" panose="02020603050405020304" pitchFamily="18" charset="0"/>
                <a:hlinkClick r:id="rId2"/>
              </a:rPr>
              <a:t>Corkboard</a:t>
            </a:r>
            <a:r>
              <a:rPr lang="en-GB" sz="1200" dirty="0" err="1">
                <a:latin typeface="Times New Roman" panose="02020603050405020304" pitchFamily="18" charset="0"/>
                <a:cs typeface="Times New Roman" panose="02020603050405020304" pitchFamily="18" charset="0"/>
              </a:rPr>
              <a:t>Remember</a:t>
            </a:r>
            <a:r>
              <a:rPr lang="en-GB" sz="1200" dirty="0">
                <a:latin typeface="Times New Roman" panose="02020603050405020304" pitchFamily="18" charset="0"/>
                <a:cs typeface="Times New Roman" panose="02020603050405020304" pitchFamily="18" charset="0"/>
              </a:rPr>
              <a:t> and share what's important to you. Collaborate with others on a single Corkboard. Post and access on your computer or on-the-go. Organize your postings into Corkboards. Share what you post on your Facebook wall and get notified of new comments on your postings.</a:t>
            </a:r>
          </a:p>
          <a:p>
            <a:pPr lvl="0">
              <a:lnSpc>
                <a:spcPct val="120000"/>
              </a:lnSpc>
            </a:pPr>
            <a:r>
              <a:rPr lang="en-GB" sz="1200" u="sng" dirty="0" err="1">
                <a:latin typeface="Times New Roman" panose="02020603050405020304" pitchFamily="18" charset="0"/>
                <a:cs typeface="Times New Roman" panose="02020603050405020304" pitchFamily="18" charset="0"/>
                <a:hlinkClick r:id="rId3"/>
              </a:rPr>
              <a:t>Hott</a:t>
            </a:r>
            <a:r>
              <a:rPr lang="en-GB" sz="1200" u="sng" dirty="0">
                <a:latin typeface="Times New Roman" panose="02020603050405020304" pitchFamily="18" charset="0"/>
                <a:cs typeface="Times New Roman" panose="02020603050405020304" pitchFamily="18" charset="0"/>
                <a:hlinkClick r:id="rId3"/>
              </a:rPr>
              <a:t> </a:t>
            </a:r>
            <a:r>
              <a:rPr lang="en-GB" sz="1200" u="sng" dirty="0" err="1">
                <a:latin typeface="Times New Roman" panose="02020603050405020304" pitchFamily="18" charset="0"/>
                <a:cs typeface="Times New Roman" panose="02020603050405020304" pitchFamily="18" charset="0"/>
                <a:hlinkClick r:id="rId3"/>
              </a:rPr>
              <a:t>Notes</a:t>
            </a:r>
            <a:r>
              <a:rPr lang="en-GB" sz="1200" dirty="0" err="1">
                <a:latin typeface="Times New Roman" panose="02020603050405020304" pitchFamily="18" charset="0"/>
                <a:cs typeface="Times New Roman" panose="02020603050405020304" pitchFamily="18" charset="0"/>
              </a:rPr>
              <a:t>Free</a:t>
            </a:r>
            <a:r>
              <a:rPr lang="en-GB" sz="1200" dirty="0">
                <a:latin typeface="Times New Roman" panose="02020603050405020304" pitchFamily="18" charset="0"/>
                <a:cs typeface="Times New Roman" panose="02020603050405020304" pitchFamily="18" charset="0"/>
              </a:rPr>
              <a:t> sticky notes reminders for your desktop. A simple, easy-to-use sticky notes software for Windows.</a:t>
            </a:r>
          </a:p>
          <a:p>
            <a:pPr lvl="0">
              <a:lnSpc>
                <a:spcPct val="120000"/>
              </a:lnSpc>
            </a:pPr>
            <a:r>
              <a:rPr lang="en-GB" sz="1200" u="sng" dirty="0" err="1">
                <a:latin typeface="Times New Roman" panose="02020603050405020304" pitchFamily="18" charset="0"/>
                <a:cs typeface="Times New Roman" panose="02020603050405020304" pitchFamily="18" charset="0"/>
                <a:hlinkClick r:id="rId4"/>
              </a:rPr>
              <a:t>Linoit</a:t>
            </a:r>
            <a:r>
              <a:rPr lang="en-GB" sz="1200" dirty="0" err="1">
                <a:latin typeface="Times New Roman" panose="02020603050405020304" pitchFamily="18" charset="0"/>
                <a:cs typeface="Times New Roman" panose="02020603050405020304" pitchFamily="18" charset="0"/>
              </a:rPr>
              <a:t>Sticky</a:t>
            </a:r>
            <a:r>
              <a:rPr lang="en-GB" sz="1200" dirty="0">
                <a:latin typeface="Times New Roman" panose="02020603050405020304" pitchFamily="18" charset="0"/>
                <a:cs typeface="Times New Roman" panose="02020603050405020304" pitchFamily="18" charset="0"/>
              </a:rPr>
              <a:t> and Photo sharing for you. A free sticky and canvas service that requires nothing but a Web browser.</a:t>
            </a:r>
          </a:p>
          <a:p>
            <a:pPr lvl="0">
              <a:lnSpc>
                <a:spcPct val="120000"/>
              </a:lnSpc>
            </a:pPr>
            <a:r>
              <a:rPr lang="en-GB" sz="1200" u="sng" dirty="0" err="1">
                <a:latin typeface="Times New Roman" panose="02020603050405020304" pitchFamily="18" charset="0"/>
                <a:cs typeface="Times New Roman" panose="02020603050405020304" pitchFamily="18" charset="0"/>
                <a:hlinkClick r:id="rId5"/>
              </a:rPr>
              <a:t>Listings</a:t>
            </a:r>
            <a:r>
              <a:rPr lang="en-GB" sz="1200" dirty="0" err="1">
                <a:latin typeface="Times New Roman" panose="02020603050405020304" pitchFamily="18" charset="0"/>
                <a:cs typeface="Times New Roman" panose="02020603050405020304" pitchFamily="18" charset="0"/>
              </a:rPr>
              <a:t>Online</a:t>
            </a:r>
            <a:r>
              <a:rPr lang="en-GB" sz="1200" dirty="0">
                <a:latin typeface="Times New Roman" panose="02020603050405020304" pitchFamily="18" charset="0"/>
                <a:cs typeface="Times New Roman" panose="02020603050405020304" pitchFamily="18" charset="0"/>
              </a:rPr>
              <a:t> sticky notes. Take notes from your browser. Share and collaborate with others in real-time. Reach your notes from anywhere. Super fast, free and ridiculously easy.</a:t>
            </a:r>
          </a:p>
          <a:p>
            <a:pPr lvl="0">
              <a:lnSpc>
                <a:spcPct val="120000"/>
              </a:lnSpc>
            </a:pPr>
            <a:r>
              <a:rPr lang="en-GB" sz="1200" u="sng" dirty="0">
                <a:latin typeface="Times New Roman" panose="02020603050405020304" pitchFamily="18" charset="0"/>
                <a:cs typeface="Times New Roman" panose="02020603050405020304" pitchFamily="18" charset="0"/>
                <a:hlinkClick r:id="rId6"/>
              </a:rPr>
              <a:t>Notepad2</a:t>
            </a:r>
            <a:r>
              <a:rPr lang="en-GB" sz="1200" dirty="0">
                <a:latin typeface="Times New Roman" panose="02020603050405020304" pitchFamily="18" charset="0"/>
                <a:cs typeface="Times New Roman" panose="02020603050405020304" pitchFamily="18" charset="0"/>
              </a:rPr>
              <a:t>A fast and light-weight Notepad-like text editor with syntax highlighting. This program can be run out of the box without installation, and does not touch your system's registry.</a:t>
            </a:r>
          </a:p>
          <a:p>
            <a:pPr lvl="0">
              <a:lnSpc>
                <a:spcPct val="120000"/>
              </a:lnSpc>
            </a:pPr>
            <a:r>
              <a:rPr lang="en-GB" sz="1200" u="sng" dirty="0" err="1">
                <a:latin typeface="Times New Roman" panose="02020603050405020304" pitchFamily="18" charset="0"/>
                <a:cs typeface="Times New Roman" panose="02020603050405020304" pitchFamily="18" charset="0"/>
                <a:hlinkClick r:id="rId7"/>
              </a:rPr>
              <a:t>Padlet</a:t>
            </a:r>
            <a:r>
              <a:rPr lang="en-GB" sz="1200" dirty="0" err="1">
                <a:latin typeface="Times New Roman" panose="02020603050405020304" pitchFamily="18" charset="0"/>
                <a:cs typeface="Times New Roman" panose="02020603050405020304" pitchFamily="18" charset="0"/>
              </a:rPr>
              <a:t>Padlet</a:t>
            </a:r>
            <a:r>
              <a:rPr lang="en-GB" sz="1200" dirty="0">
                <a:latin typeface="Times New Roman" panose="02020603050405020304" pitchFamily="18" charset="0"/>
                <a:cs typeface="Times New Roman" panose="02020603050405020304" pitchFamily="18" charset="0"/>
              </a:rPr>
              <a:t> gives you a blank page (a wall) and you put anything you want on it, anywhere. Perhaps the easiest site for children to use. Pose questions, get their answers, and give them feedback - all on the same page.</a:t>
            </a:r>
          </a:p>
          <a:p>
            <a:pPr lvl="0">
              <a:lnSpc>
                <a:spcPct val="120000"/>
              </a:lnSpc>
            </a:pPr>
            <a:r>
              <a:rPr lang="en-GB" sz="1200" u="sng" dirty="0" err="1">
                <a:latin typeface="Times New Roman" panose="02020603050405020304" pitchFamily="18" charset="0"/>
                <a:cs typeface="Times New Roman" panose="02020603050405020304" pitchFamily="18" charset="0"/>
                <a:hlinkClick r:id="rId8"/>
              </a:rPr>
              <a:t>Scrumblr</a:t>
            </a:r>
            <a:r>
              <a:rPr lang="en-GB" sz="1200" dirty="0" err="1">
                <a:latin typeface="Times New Roman" panose="02020603050405020304" pitchFamily="18" charset="0"/>
                <a:cs typeface="Times New Roman" panose="02020603050405020304" pitchFamily="18" charset="0"/>
              </a:rPr>
              <a:t>Scrumblr</a:t>
            </a:r>
            <a:r>
              <a:rPr lang="en-GB" sz="1200" dirty="0">
                <a:latin typeface="Times New Roman" panose="02020603050405020304" pitchFamily="18" charset="0"/>
                <a:cs typeface="Times New Roman" panose="02020603050405020304" pitchFamily="18" charset="0"/>
              </a:rPr>
              <a:t> is a web-based simulation of a physical agile sprint board that supports real-time collaboration.</a:t>
            </a:r>
          </a:p>
          <a:p>
            <a:pPr lvl="0">
              <a:lnSpc>
                <a:spcPct val="120000"/>
              </a:lnSpc>
            </a:pPr>
            <a:r>
              <a:rPr lang="en-GB" sz="1200" u="sng" dirty="0">
                <a:latin typeface="Times New Roman" panose="02020603050405020304" pitchFamily="18" charset="0"/>
                <a:cs typeface="Times New Roman" panose="02020603050405020304" pitchFamily="18" charset="0"/>
                <a:hlinkClick r:id="rId9"/>
              </a:rPr>
              <a:t>Simple Sticky </a:t>
            </a:r>
            <a:r>
              <a:rPr lang="en-GB" sz="1200" u="sng" dirty="0" err="1">
                <a:latin typeface="Times New Roman" panose="02020603050405020304" pitchFamily="18" charset="0"/>
                <a:cs typeface="Times New Roman" panose="02020603050405020304" pitchFamily="18" charset="0"/>
                <a:hlinkClick r:id="rId9"/>
              </a:rPr>
              <a:t>Notes</a:t>
            </a:r>
            <a:r>
              <a:rPr lang="en-GB" sz="1200" dirty="0" err="1">
                <a:latin typeface="Times New Roman" panose="02020603050405020304" pitchFamily="18" charset="0"/>
                <a:cs typeface="Times New Roman" panose="02020603050405020304" pitchFamily="18" charset="0"/>
              </a:rPr>
              <a:t>What</a:t>
            </a:r>
            <a:r>
              <a:rPr lang="en-GB" sz="1200" dirty="0">
                <a:latin typeface="Times New Roman" panose="02020603050405020304" pitchFamily="18" charset="0"/>
                <a:cs typeface="Times New Roman" panose="02020603050405020304" pitchFamily="18" charset="0"/>
              </a:rPr>
              <a:t> is Simple Sticky Notes? It's a simple, easy-to-use, absolutely free, fast and efficient note taking software.</a:t>
            </a:r>
          </a:p>
          <a:p>
            <a:pPr lvl="0">
              <a:lnSpc>
                <a:spcPct val="120000"/>
              </a:lnSpc>
            </a:pPr>
            <a:r>
              <a:rPr lang="en-GB" sz="1200" u="sng" dirty="0" err="1">
                <a:latin typeface="Times New Roman" panose="02020603050405020304" pitchFamily="18" charset="0"/>
                <a:cs typeface="Times New Roman" panose="02020603050405020304" pitchFamily="18" charset="0"/>
                <a:hlinkClick r:id="rId10"/>
              </a:rPr>
              <a:t>Spaaze</a:t>
            </a:r>
            <a:r>
              <a:rPr lang="en-GB" sz="1200" dirty="0" err="1">
                <a:latin typeface="Times New Roman" panose="02020603050405020304" pitchFamily="18" charset="0"/>
                <a:cs typeface="Times New Roman" panose="02020603050405020304" pitchFamily="18" charset="0"/>
              </a:rPr>
              <a:t>Spaaze</a:t>
            </a:r>
            <a:r>
              <a:rPr lang="en-GB" sz="1200" dirty="0">
                <a:latin typeface="Times New Roman" panose="02020603050405020304" pitchFamily="18" charset="0"/>
                <a:cs typeface="Times New Roman" panose="02020603050405020304" pitchFamily="18" charset="0"/>
              </a:rPr>
              <a:t> (pronounced "space") offers it's users so called boards. Each board is an infinite space which resembles a virtual cork. On these boards, items can be put. Currently </a:t>
            </a:r>
            <a:r>
              <a:rPr lang="en-GB" sz="1200" dirty="0" err="1">
                <a:latin typeface="Times New Roman" panose="02020603050405020304" pitchFamily="18" charset="0"/>
                <a:cs typeface="Times New Roman" panose="02020603050405020304" pitchFamily="18" charset="0"/>
              </a:rPr>
              <a:t>Spaaze</a:t>
            </a:r>
            <a:r>
              <a:rPr lang="en-GB" sz="1200" dirty="0">
                <a:latin typeface="Times New Roman" panose="02020603050405020304" pitchFamily="18" charset="0"/>
                <a:cs typeface="Times New Roman" panose="02020603050405020304" pitchFamily="18" charset="0"/>
              </a:rPr>
              <a:t> offers 7 different items: Labels, Notes, Bookmarks, Images, Files, Videos and HTML. These items can be edited in place, moved via drag and drop and positioned freely on the board. Therefore it's possible to arrange a bunch of items any way you like, which makes it possible to use it for many different use cases.</a:t>
            </a:r>
          </a:p>
          <a:p>
            <a:pPr lvl="0">
              <a:lnSpc>
                <a:spcPct val="120000"/>
              </a:lnSpc>
            </a:pPr>
            <a:r>
              <a:rPr lang="en-GB" sz="1200" u="sng" dirty="0" err="1">
                <a:latin typeface="Times New Roman" panose="02020603050405020304" pitchFamily="18" charset="0"/>
                <a:cs typeface="Times New Roman" panose="02020603050405020304" pitchFamily="18" charset="0"/>
                <a:hlinkClick r:id="rId11"/>
              </a:rPr>
              <a:t>Stickies</a:t>
            </a:r>
            <a:r>
              <a:rPr lang="en-GB" sz="1200" dirty="0" err="1">
                <a:latin typeface="Times New Roman" panose="02020603050405020304" pitchFamily="18" charset="0"/>
                <a:cs typeface="Times New Roman" panose="02020603050405020304" pitchFamily="18" charset="0"/>
              </a:rPr>
              <a:t>Stickies</a:t>
            </a:r>
            <a:r>
              <a:rPr lang="en-GB" sz="1200" dirty="0">
                <a:latin typeface="Times New Roman" panose="02020603050405020304" pitchFamily="18" charset="0"/>
                <a:cs typeface="Times New Roman" panose="02020603050405020304" pitchFamily="18" charset="0"/>
              </a:rPr>
              <a:t> is a PC utility. Just like a real sticky piece of paper: Once on screen, stickies will remain where placed until closed, even through reboots. Stickies appearance can be customised; fonts, colours and buttons may be changed, and styles saved. Stickies can be resized and store text or images. Stickies can snap to each other and to the sides of the screen to keep them neatly lined up. Stickies can be attached to a web site, document or folder so they only show when it's on screen, and much more...</a:t>
            </a:r>
          </a:p>
          <a:p>
            <a:pPr lvl="0">
              <a:lnSpc>
                <a:spcPct val="120000"/>
              </a:lnSpc>
            </a:pPr>
            <a:r>
              <a:rPr lang="en-GB" sz="1200" dirty="0" err="1">
                <a:latin typeface="Times New Roman" panose="02020603050405020304" pitchFamily="18" charset="0"/>
                <a:cs typeface="Times New Roman" panose="02020603050405020304" pitchFamily="18" charset="0"/>
              </a:rPr>
              <a:t>StickrWith</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Stickr</a:t>
            </a:r>
            <a:r>
              <a:rPr lang="en-GB" sz="1200" dirty="0">
                <a:latin typeface="Times New Roman" panose="02020603050405020304" pitchFamily="18" charset="0"/>
                <a:cs typeface="Times New Roman" panose="02020603050405020304" pitchFamily="18" charset="0"/>
              </a:rPr>
              <a:t> you can create streams, subscribe to your friends’ feeds, form and join groups, follow people you like, leave private comments. </a:t>
            </a:r>
            <a:r>
              <a:rPr lang="en-GB" sz="1200" dirty="0" err="1">
                <a:latin typeface="Times New Roman" panose="02020603050405020304" pitchFamily="18" charset="0"/>
                <a:cs typeface="Times New Roman" panose="02020603050405020304" pitchFamily="18" charset="0"/>
              </a:rPr>
              <a:t>Stickr</a:t>
            </a:r>
            <a:r>
              <a:rPr lang="en-GB" sz="1200" dirty="0">
                <a:latin typeface="Times New Roman" panose="02020603050405020304" pitchFamily="18" charset="0"/>
                <a:cs typeface="Times New Roman" panose="02020603050405020304" pitchFamily="18" charset="0"/>
              </a:rPr>
              <a:t> feed can be embedded to your homepage or blog, your account can be associated with accounts on other social networking sites.</a:t>
            </a:r>
          </a:p>
          <a:p>
            <a:pPr lvl="0">
              <a:lnSpc>
                <a:spcPct val="120000"/>
              </a:lnSpc>
            </a:pPr>
            <a:r>
              <a:rPr lang="en-GB" sz="1200" u="sng" dirty="0" err="1">
                <a:latin typeface="Times New Roman" panose="02020603050405020304" pitchFamily="18" charset="0"/>
                <a:cs typeface="Times New Roman" panose="02020603050405020304" pitchFamily="18" charset="0"/>
                <a:hlinkClick r:id="rId12"/>
              </a:rPr>
              <a:t>StickyPad</a:t>
            </a:r>
            <a:r>
              <a:rPr lang="en-GB" sz="1200" dirty="0" err="1">
                <a:latin typeface="Times New Roman" panose="02020603050405020304" pitchFamily="18" charset="0"/>
                <a:cs typeface="Times New Roman" panose="02020603050405020304" pitchFamily="18" charset="0"/>
              </a:rPr>
              <a:t>StickyPad</a:t>
            </a:r>
            <a:r>
              <a:rPr lang="en-GB" sz="1200" dirty="0">
                <a:latin typeface="Times New Roman" panose="02020603050405020304" pitchFamily="18" charset="0"/>
                <a:cs typeface="Times New Roman" panose="02020603050405020304" pitchFamily="18" charset="0"/>
              </a:rPr>
              <a:t> is an invaluable, easy-to-use tool that lets you place sticky notes on your desktop. You can type notes to yourself, set meeting and appointment reminders, keep track of a to-do list, and anything else you would do with paper notes.</a:t>
            </a:r>
          </a:p>
          <a:p>
            <a:pPr lvl="0">
              <a:lnSpc>
                <a:spcPct val="120000"/>
              </a:lnSpc>
            </a:pPr>
            <a:r>
              <a:rPr lang="en-GB" sz="1200" u="sng" dirty="0" err="1">
                <a:latin typeface="Times New Roman" panose="02020603050405020304" pitchFamily="18" charset="0"/>
                <a:cs typeface="Times New Roman" panose="02020603050405020304" pitchFamily="18" charset="0"/>
                <a:hlinkClick r:id="rId13"/>
              </a:rPr>
              <a:t>Stixy</a:t>
            </a:r>
            <a:r>
              <a:rPr lang="en-GB" sz="1200" dirty="0" err="1">
                <a:latin typeface="Times New Roman" panose="02020603050405020304" pitchFamily="18" charset="0"/>
                <a:cs typeface="Times New Roman" panose="02020603050405020304" pitchFamily="18" charset="0"/>
              </a:rPr>
              <a:t>Stixy</a:t>
            </a:r>
            <a:r>
              <a:rPr lang="en-GB" sz="1200" dirty="0">
                <a:latin typeface="Times New Roman" panose="02020603050405020304" pitchFamily="18" charset="0"/>
                <a:cs typeface="Times New Roman" panose="02020603050405020304" pitchFamily="18" charset="0"/>
              </a:rPr>
              <a:t> helps users organize their world on flexible, shareable Web-based bulletin boards called </a:t>
            </a:r>
            <a:r>
              <a:rPr lang="en-GB" sz="1200" dirty="0" err="1">
                <a:latin typeface="Times New Roman" panose="02020603050405020304" pitchFamily="18" charset="0"/>
                <a:cs typeface="Times New Roman" panose="02020603050405020304" pitchFamily="18" charset="0"/>
              </a:rPr>
              <a:t>Stixyboards</a:t>
            </a:r>
            <a:r>
              <a:rPr lang="en-GB" sz="1200" dirty="0">
                <a:latin typeface="Times New Roman" panose="02020603050405020304" pitchFamily="18" charset="0"/>
                <a:cs typeface="Times New Roman" panose="02020603050405020304" pitchFamily="18" charset="0"/>
              </a:rPr>
              <a:t>. Unlike most personal productivity or project management software, </a:t>
            </a:r>
            <a:r>
              <a:rPr lang="en-GB" sz="1200" dirty="0" err="1">
                <a:latin typeface="Times New Roman" panose="02020603050405020304" pitchFamily="18" charset="0"/>
                <a:cs typeface="Times New Roman" panose="02020603050405020304" pitchFamily="18" charset="0"/>
              </a:rPr>
              <a:t>Stixy</a:t>
            </a:r>
            <a:r>
              <a:rPr lang="en-GB" sz="1200" dirty="0">
                <a:latin typeface="Times New Roman" panose="02020603050405020304" pitchFamily="18" charset="0"/>
                <a:cs typeface="Times New Roman" panose="02020603050405020304" pitchFamily="18" charset="0"/>
              </a:rPr>
              <a:t> doesn’t dictate how users should organize their information. Users can create tasks, appointments, files, photos, notes, and bookmarks on their </a:t>
            </a:r>
            <a:r>
              <a:rPr lang="en-GB" sz="1200" dirty="0" err="1">
                <a:latin typeface="Times New Roman" panose="02020603050405020304" pitchFamily="18" charset="0"/>
                <a:cs typeface="Times New Roman" panose="02020603050405020304" pitchFamily="18" charset="0"/>
              </a:rPr>
              <a:t>Stixyboards</a:t>
            </a:r>
            <a:r>
              <a:rPr lang="en-GB" sz="1200" dirty="0">
                <a:latin typeface="Times New Roman" panose="02020603050405020304" pitchFamily="18" charset="0"/>
                <a:cs typeface="Times New Roman" panose="02020603050405020304" pitchFamily="18" charset="0"/>
              </a:rPr>
              <a:t>, organized in whatever way makes sense to them.</a:t>
            </a:r>
          </a:p>
        </p:txBody>
      </p:sp>
    </p:spTree>
    <p:extLst>
      <p:ext uri="{BB962C8B-B14F-4D97-AF65-F5344CB8AC3E}">
        <p14:creationId xmlns:p14="http://schemas.microsoft.com/office/powerpoint/2010/main" val="4137628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3304</TotalTime>
  <Words>1173</Words>
  <Application>Microsoft Office PowerPoint</Application>
  <PresentationFormat>Widescreen</PresentationFormat>
  <Paragraphs>185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MS PGothic</vt:lpstr>
      <vt:lpstr>Arial</vt:lpstr>
      <vt:lpstr>Calibri</vt:lpstr>
      <vt:lpstr>Calibri Light</vt:lpstr>
      <vt:lpstr>Times New Roman</vt:lpstr>
      <vt:lpstr>Office Theme</vt:lpstr>
      <vt:lpstr>Innovative Teacher – Motivated Student:  Collaborative Problem Solving</vt:lpstr>
      <vt:lpstr>Lietuva</vt:lpstr>
      <vt:lpstr>Digital environment to saving, grouping, publication and sharing of different types of information  Lino, Padlet, TesTeach, Wikispaces </vt:lpstr>
      <vt:lpstr>Create lessons in 5 minutes </vt:lpstr>
      <vt:lpstr>PowerPoint Presentation</vt:lpstr>
      <vt:lpstr>Testeach </vt:lpstr>
      <vt:lpstr>G Suite for Education  </vt:lpstr>
      <vt:lpstr>Online tools and sites for creative and collaborative problem solving</vt:lpstr>
      <vt:lpstr>13 Free Sticky Notes Tools For Teachers</vt:lpstr>
      <vt:lpstr> Resources for a variety of problem-solving topics and techniques</vt:lpstr>
      <vt:lpstr>Online Tools for the Problem Solving Process</vt:lpstr>
      <vt:lpstr>15 Free Online Collaboration Tools And Apps (1)</vt:lpstr>
      <vt:lpstr>15 free online collaboration tools and apps (2)</vt:lpstr>
      <vt:lpstr>Palbee</vt:lpstr>
      <vt:lpstr>Springnote</vt:lpstr>
      <vt:lpstr>Wallwisher</vt:lpstr>
      <vt:lpstr>CoSketch </vt:lpstr>
      <vt:lpstr>Wiggio </vt:lpstr>
      <vt:lpstr>Mindmeister</vt:lpstr>
      <vt:lpstr>Aggregation &amp; Collaboration</vt:lpstr>
      <vt:lpstr>Monitoring &amp; Analytics </vt:lpstr>
      <vt:lpstr>File Utilities</vt:lpstr>
      <vt:lpstr>Multimedia</vt:lpstr>
      <vt:lpstr>Online Research</vt:lpstr>
      <vt:lpstr>Online Journalism</vt:lpstr>
      <vt:lpstr>Digital Calendar</vt:lpstr>
      <vt:lpstr>Free Teacher Technology Tools</vt:lpstr>
      <vt:lpstr>Useful 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Eglė Vaivadienė</dc:creator>
  <cp:lastModifiedBy>Eglė Vaivadienė</cp:lastModifiedBy>
  <cp:revision>76</cp:revision>
  <dcterms:created xsi:type="dcterms:W3CDTF">2016-11-18T14:12:17Z</dcterms:created>
  <dcterms:modified xsi:type="dcterms:W3CDTF">2018-02-22T00:19:27Z</dcterms:modified>
</cp:coreProperties>
</file>